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sldIdLst>
    <p:sldId id="256" r:id="rId2"/>
    <p:sldId id="408" r:id="rId3"/>
    <p:sldId id="346" r:id="rId4"/>
    <p:sldId id="409" r:id="rId5"/>
    <p:sldId id="274" r:id="rId6"/>
    <p:sldId id="275" r:id="rId7"/>
    <p:sldId id="276" r:id="rId8"/>
    <p:sldId id="405" r:id="rId9"/>
    <p:sldId id="272" r:id="rId10"/>
    <p:sldId id="406" r:id="rId11"/>
    <p:sldId id="407"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sabel Riojas" initials="IR" lastIdx="1" clrIdx="0">
    <p:extLst>
      <p:ext uri="{19B8F6BF-5375-455C-9EA6-DF929625EA0E}">
        <p15:presenceInfo xmlns:p15="http://schemas.microsoft.com/office/powerpoint/2012/main" userId="S::isabel.riojas@smya.com.au::f285c965-77ea-4f85-8046-4b736d43f82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0"/>
    <p:restoredTop sz="53584" autoAdjust="0"/>
  </p:normalViewPr>
  <p:slideViewPr>
    <p:cSldViewPr snapToGrid="0" snapToObjects="1">
      <p:cViewPr varScale="1">
        <p:scale>
          <a:sx n="80" d="100"/>
          <a:sy n="80" d="100"/>
        </p:scale>
        <p:origin x="1722" y="84"/>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p:scale>
          <a:sx n="100" d="100"/>
          <a:sy n="100" d="100"/>
        </p:scale>
        <p:origin x="2784" y="-6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37F9DE-810F-5F4C-914E-2CB6D258AAB1}" type="datetimeFigureOut">
              <a:rPr lang="en-US" smtClean="0"/>
              <a:t>11/27/2019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6F7798-301B-2A4B-8F2E-583015572915}" type="slidenum">
              <a:rPr lang="en-US" smtClean="0"/>
              <a:t>‹#›</a:t>
            </a:fld>
            <a:endParaRPr lang="en-US"/>
          </a:p>
        </p:txBody>
      </p:sp>
    </p:spTree>
    <p:extLst>
      <p:ext uri="{BB962C8B-B14F-4D97-AF65-F5344CB8AC3E}">
        <p14:creationId xmlns:p14="http://schemas.microsoft.com/office/powerpoint/2010/main" val="339262467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 </a:t>
            </a:r>
            <a:r>
              <a:rPr lang="en-US" sz="900" kern="1200" dirty="0">
                <a:solidFill>
                  <a:schemeClr val="tx1"/>
                </a:solidFill>
                <a:effectLst/>
                <a:latin typeface="+mn-lt"/>
                <a:ea typeface="+mn-ea"/>
                <a:cs typeface="+mn-cs"/>
              </a:rPr>
              <a:t>In a contract packagers day there can be up to 20 individual customers’ brands being bottled and packaged at one site – some  with their own customer supplied dry goods and some where the packager has sourced the dry goods.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effectLst/>
                <a:latin typeface="+mn-lt"/>
                <a:ea typeface="+mn-ea"/>
                <a:cs typeface="+mn-cs"/>
              </a:rPr>
              <a:t>When a contract packagers supplies the dry goods – cartons, dividers, glass, closure- we stand by the product and should there be any issues we get on and fix it and deal with our suppler separately.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900" kern="1200" dirty="0">
              <a:solidFill>
                <a:schemeClr val="tx1"/>
              </a:solidFill>
              <a:effectLst/>
              <a:latin typeface="+mn-lt"/>
              <a:ea typeface="+mn-ea"/>
              <a:cs typeface="+mn-cs"/>
            </a:endParaRPr>
          </a:p>
          <a:p>
            <a:r>
              <a:rPr lang="en-AU" sz="900" dirty="0"/>
              <a:t>.</a:t>
            </a:r>
          </a:p>
          <a:p>
            <a:r>
              <a:rPr lang="en-AU" sz="900" baseline="0" dirty="0"/>
              <a:t>.</a:t>
            </a:r>
            <a:r>
              <a:rPr lang="en-AU" sz="900" dirty="0"/>
              <a:t> </a:t>
            </a:r>
          </a:p>
          <a:p>
            <a:endParaRPr lang="en-AU" dirty="0"/>
          </a:p>
          <a:p>
            <a:endParaRPr lang="en-US" dirty="0"/>
          </a:p>
        </p:txBody>
      </p:sp>
      <p:sp>
        <p:nvSpPr>
          <p:cNvPr id="4" name="Slide Number Placeholder 3"/>
          <p:cNvSpPr>
            <a:spLocks noGrp="1"/>
          </p:cNvSpPr>
          <p:nvPr>
            <p:ph type="sldNum" sz="quarter" idx="5"/>
          </p:nvPr>
        </p:nvSpPr>
        <p:spPr/>
        <p:txBody>
          <a:bodyPr/>
          <a:lstStyle/>
          <a:p>
            <a:fld id="{946F7798-301B-2A4B-8F2E-583015572915}" type="slidenum">
              <a:rPr lang="en-US" smtClean="0"/>
              <a:t>1</a:t>
            </a:fld>
            <a:endParaRPr lang="en-US"/>
          </a:p>
        </p:txBody>
      </p:sp>
    </p:spTree>
    <p:extLst>
      <p:ext uri="{BB962C8B-B14F-4D97-AF65-F5344CB8AC3E}">
        <p14:creationId xmlns:p14="http://schemas.microsoft.com/office/powerpoint/2010/main" val="2467787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You can see the similarity of the object found especially that angled cut and the tiered top. </a:t>
            </a:r>
          </a:p>
          <a:p>
            <a:r>
              <a:rPr lang="en-AU" dirty="0"/>
              <a:t>When we collated the information it was across NSW Mildura and SA member sites.  </a:t>
            </a:r>
          </a:p>
          <a:p>
            <a:r>
              <a:rPr lang="en-AU" dirty="0"/>
              <a:t>Each site could not identify this piece of plastic as coming from their equipment.  </a:t>
            </a:r>
          </a:p>
          <a:p>
            <a:endParaRPr lang="en-AU" dirty="0"/>
          </a:p>
          <a:p>
            <a:r>
              <a:rPr lang="en-AU" dirty="0"/>
              <a:t>Ultimate the culprit was</a:t>
            </a:r>
          </a:p>
          <a:p>
            <a:endParaRPr lang="en-AU" dirty="0"/>
          </a:p>
          <a:p>
            <a:r>
              <a:rPr lang="en-AU" dirty="0"/>
              <a:t> - next slide</a:t>
            </a:r>
          </a:p>
        </p:txBody>
      </p:sp>
      <p:sp>
        <p:nvSpPr>
          <p:cNvPr id="4" name="Slide Number Placeholder 3"/>
          <p:cNvSpPr>
            <a:spLocks noGrp="1"/>
          </p:cNvSpPr>
          <p:nvPr>
            <p:ph type="sldNum" sz="quarter" idx="5"/>
          </p:nvPr>
        </p:nvSpPr>
        <p:spPr/>
        <p:txBody>
          <a:bodyPr/>
          <a:lstStyle/>
          <a:p>
            <a:fld id="{946F7798-301B-2A4B-8F2E-583015572915}" type="slidenum">
              <a:rPr lang="en-US" smtClean="0"/>
              <a:t>10</a:t>
            </a:fld>
            <a:endParaRPr lang="en-US"/>
          </a:p>
        </p:txBody>
      </p:sp>
    </p:spTree>
    <p:extLst>
      <p:ext uri="{BB962C8B-B14F-4D97-AF65-F5344CB8AC3E}">
        <p14:creationId xmlns:p14="http://schemas.microsoft.com/office/powerpoint/2010/main" val="2862960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Sparkling stopper style with 4 plastic legs inside silicon seal.  We can only surmise</a:t>
            </a:r>
          </a:p>
          <a:p>
            <a:endParaRPr lang="en-AU" dirty="0"/>
          </a:p>
          <a:p>
            <a:pPr marL="228600" indent="-228600">
              <a:buAutoNum type="alphaLcParenBoth"/>
            </a:pPr>
            <a:r>
              <a:rPr lang="en-AU" dirty="0"/>
              <a:t>After time the silicon seal degrades and the white legs fall into the bottle of wine</a:t>
            </a:r>
          </a:p>
          <a:p>
            <a:pPr marL="228600" indent="-228600">
              <a:buAutoNum type="alphaLcParenBoth"/>
            </a:pPr>
            <a:r>
              <a:rPr lang="en-AU" dirty="0"/>
              <a:t>Faulty batch of stopper</a:t>
            </a:r>
          </a:p>
        </p:txBody>
      </p:sp>
      <p:sp>
        <p:nvSpPr>
          <p:cNvPr id="4" name="Slide Number Placeholder 3"/>
          <p:cNvSpPr>
            <a:spLocks noGrp="1"/>
          </p:cNvSpPr>
          <p:nvPr>
            <p:ph type="sldNum" sz="quarter" idx="5"/>
          </p:nvPr>
        </p:nvSpPr>
        <p:spPr/>
        <p:txBody>
          <a:bodyPr/>
          <a:lstStyle/>
          <a:p>
            <a:fld id="{946F7798-301B-2A4B-8F2E-583015572915}" type="slidenum">
              <a:rPr lang="en-US" smtClean="0"/>
              <a:t>11</a:t>
            </a:fld>
            <a:endParaRPr lang="en-US"/>
          </a:p>
        </p:txBody>
      </p:sp>
    </p:spTree>
    <p:extLst>
      <p:ext uri="{BB962C8B-B14F-4D97-AF65-F5344CB8AC3E}">
        <p14:creationId xmlns:p14="http://schemas.microsoft.com/office/powerpoint/2010/main" val="544460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sz="900" b="1" kern="1200" dirty="0">
                <a:solidFill>
                  <a:schemeClr val="tx1"/>
                </a:solidFill>
                <a:effectLst/>
                <a:latin typeface="+mn-lt"/>
                <a:ea typeface="+mn-ea"/>
                <a:cs typeface="+mn-cs"/>
              </a:rPr>
              <a:t>&gt;</a:t>
            </a:r>
            <a:r>
              <a:rPr lang="en-US" sz="900" b="1" kern="1200" baseline="0" dirty="0">
                <a:solidFill>
                  <a:schemeClr val="tx1"/>
                </a:solidFill>
                <a:effectLst/>
                <a:latin typeface="+mn-lt"/>
                <a:ea typeface="+mn-ea"/>
                <a:cs typeface="+mn-cs"/>
              </a:rPr>
              <a:t>  </a:t>
            </a:r>
            <a:r>
              <a:rPr lang="en-AU" altLang="en-US" sz="900" dirty="0"/>
              <a:t>We’ve used an actual QA investigation undertaken by Vinpac International’s QA and Product Development team on bubbling and lifting labels as a case study for this presentation.  </a:t>
            </a:r>
          </a:p>
          <a:p>
            <a:pPr>
              <a:spcBef>
                <a:spcPct val="0"/>
              </a:spcBef>
            </a:pPr>
            <a:endParaRPr lang="en-AU" altLang="en-US" sz="900" dirty="0"/>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900" b="1" kern="1200" baseline="0" dirty="0">
              <a:solidFill>
                <a:schemeClr val="tx1"/>
              </a:solidFill>
              <a:effectLst/>
              <a:latin typeface="+mn-lt"/>
              <a:ea typeface="+mn-ea"/>
              <a:cs typeface="+mn-cs"/>
            </a:endParaRPr>
          </a:p>
          <a:p>
            <a:pPr>
              <a:spcBef>
                <a:spcPct val="0"/>
              </a:spcBef>
            </a:pPr>
            <a:endParaRPr lang="en-AU" altLang="en-US" sz="900" dirty="0"/>
          </a:p>
          <a:p>
            <a:pPr>
              <a:spcBef>
                <a:spcPct val="0"/>
              </a:spcBef>
            </a:pPr>
            <a:r>
              <a:rPr lang="en-AU" altLang="en-US" sz="900" dirty="0"/>
              <a:t>In January 2012 our customer  found an issue with the front label on finished stock - lifting, bubbling/blistering.</a:t>
            </a:r>
          </a:p>
          <a:p>
            <a:pPr>
              <a:spcBef>
                <a:spcPct val="0"/>
              </a:spcBef>
            </a:pPr>
            <a:endParaRPr lang="en-AU" altLang="en-US" sz="900" dirty="0"/>
          </a:p>
          <a:p>
            <a:pPr>
              <a:spcBef>
                <a:spcPct val="0"/>
              </a:spcBef>
            </a:pPr>
            <a:r>
              <a:rPr lang="en-AU" altLang="en-US" sz="900" dirty="0"/>
              <a:t>We had bottled 4 </a:t>
            </a:r>
            <a:r>
              <a:rPr lang="en-AU" altLang="en-US" sz="900" dirty="0" err="1"/>
              <a:t>skus</a:t>
            </a:r>
            <a:r>
              <a:rPr lang="en-AU" altLang="en-US" sz="900" dirty="0"/>
              <a:t> using the same label size, </a:t>
            </a:r>
            <a:r>
              <a:rPr lang="en-AU" altLang="en-US" sz="900" dirty="0" err="1"/>
              <a:t>paperstock</a:t>
            </a:r>
            <a:r>
              <a:rPr lang="en-AU" altLang="en-US" sz="900" dirty="0"/>
              <a:t> and adhesive, so a cross section of all 4 was inspected at their warehouse and we found occurrences across all of them.</a:t>
            </a:r>
          </a:p>
          <a:p>
            <a:pPr>
              <a:spcBef>
                <a:spcPct val="0"/>
              </a:spcBef>
            </a:pPr>
            <a:r>
              <a:rPr lang="en-AU" altLang="en-US" sz="900" dirty="0"/>
              <a:t> </a:t>
            </a:r>
          </a:p>
          <a:p>
            <a:pPr>
              <a:spcBef>
                <a:spcPct val="0"/>
              </a:spcBef>
            </a:pPr>
            <a:r>
              <a:rPr lang="en-AU" altLang="en-US" sz="900" dirty="0"/>
              <a:t>Samples of identified issues were taken back to our facility for further testing.</a:t>
            </a:r>
          </a:p>
          <a:p>
            <a:pPr>
              <a:spcBef>
                <a:spcPct val="0"/>
              </a:spcBef>
            </a:pPr>
            <a:endParaRPr lang="en-AU" altLang="en-US" sz="900" dirty="0"/>
          </a:p>
          <a:p>
            <a:pPr>
              <a:spcBef>
                <a:spcPct val="0"/>
              </a:spcBef>
            </a:pPr>
            <a:r>
              <a:rPr lang="en-AU" altLang="en-US" sz="900" dirty="0"/>
              <a:t>The QA data collected for these runs was checked for issues – with no anomalies found. </a:t>
            </a:r>
          </a:p>
          <a:p>
            <a:endParaRPr lang="en-AU" sz="900" kern="1200" dirty="0">
              <a:solidFill>
                <a:schemeClr val="tx1"/>
              </a:solidFill>
              <a:effectLst/>
              <a:latin typeface="+mn-lt"/>
              <a:ea typeface="+mn-ea"/>
              <a:cs typeface="+mn-cs"/>
            </a:endParaRPr>
          </a:p>
          <a:p>
            <a:r>
              <a:rPr lang="en-AU" sz="900" kern="1200" dirty="0">
                <a:solidFill>
                  <a:schemeClr val="tx1"/>
                </a:solidFill>
                <a:effectLst/>
                <a:latin typeface="+mn-lt"/>
                <a:ea typeface="+mn-ea"/>
                <a:cs typeface="+mn-cs"/>
              </a:rPr>
              <a:t> </a:t>
            </a:r>
          </a:p>
          <a:p>
            <a:endParaRPr lang="en-AU" dirty="0"/>
          </a:p>
        </p:txBody>
      </p:sp>
      <p:sp>
        <p:nvSpPr>
          <p:cNvPr id="4" name="Slide Number Placeholder 3"/>
          <p:cNvSpPr>
            <a:spLocks noGrp="1"/>
          </p:cNvSpPr>
          <p:nvPr>
            <p:ph type="sldNum" sz="quarter" idx="5"/>
          </p:nvPr>
        </p:nvSpPr>
        <p:spPr/>
        <p:txBody>
          <a:bodyPr/>
          <a:lstStyle/>
          <a:p>
            <a:fld id="{946F7798-301B-2A4B-8F2E-583015572915}" type="slidenum">
              <a:rPr lang="en-US" smtClean="0"/>
              <a:t>12</a:t>
            </a:fld>
            <a:endParaRPr lang="en-US"/>
          </a:p>
        </p:txBody>
      </p:sp>
    </p:spTree>
    <p:extLst>
      <p:ext uri="{BB962C8B-B14F-4D97-AF65-F5344CB8AC3E}">
        <p14:creationId xmlns:p14="http://schemas.microsoft.com/office/powerpoint/2010/main" val="1024627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sz="900" b="1" kern="1200" baseline="0" dirty="0">
              <a:solidFill>
                <a:schemeClr val="tx1"/>
              </a:solidFill>
              <a:effectLst/>
              <a:latin typeface="+mn-lt"/>
              <a:ea typeface="+mn-ea"/>
              <a:cs typeface="+mn-cs"/>
            </a:endParaRPr>
          </a:p>
          <a:p>
            <a:pPr>
              <a:spcBef>
                <a:spcPct val="0"/>
              </a:spcBef>
            </a:pPr>
            <a:r>
              <a:rPr lang="en-US" altLang="en-US" sz="900" dirty="0"/>
              <a:t>Let’s look at the circumstances</a:t>
            </a:r>
            <a:endParaRPr lang="en-AU" altLang="en-US" sz="900" dirty="0"/>
          </a:p>
          <a:p>
            <a:pPr>
              <a:spcBef>
                <a:spcPct val="0"/>
              </a:spcBef>
            </a:pPr>
            <a:r>
              <a:rPr lang="en-US" altLang="en-US" sz="900" dirty="0"/>
              <a:t> </a:t>
            </a:r>
            <a:endParaRPr lang="en-AU" altLang="en-US" sz="900" dirty="0"/>
          </a:p>
          <a:p>
            <a:pPr marL="171450" indent="-171450">
              <a:spcBef>
                <a:spcPct val="0"/>
              </a:spcBef>
              <a:buFont typeface="Arial" panose="020B0604020202020204" pitchFamily="34" charset="0"/>
              <a:buChar char="•"/>
            </a:pPr>
            <a:r>
              <a:rPr lang="en-US" altLang="en-US" sz="900" dirty="0"/>
              <a:t>The 4 SKU’s were bottled on different dates on different bottling lines and all exhibited similar lifting and bubbling.</a:t>
            </a:r>
          </a:p>
          <a:p>
            <a:pPr>
              <a:spcBef>
                <a:spcPct val="0"/>
              </a:spcBef>
            </a:pPr>
            <a:endParaRPr lang="en-AU" altLang="en-US" sz="900" dirty="0"/>
          </a:p>
          <a:p>
            <a:pPr marL="171450" indent="-171450">
              <a:spcBef>
                <a:spcPct val="0"/>
              </a:spcBef>
              <a:buFont typeface="Arial" panose="020B0604020202020204" pitchFamily="34" charset="0"/>
              <a:buChar char="•"/>
            </a:pPr>
            <a:r>
              <a:rPr lang="en-US" altLang="en-US" sz="900" dirty="0"/>
              <a:t>This shifted our thoughts away from an application issue as we were seeing the identical failure across all stock of  the 4 SKU’s in question</a:t>
            </a:r>
          </a:p>
          <a:p>
            <a:pPr>
              <a:spcBef>
                <a:spcPct val="0"/>
              </a:spcBef>
            </a:pPr>
            <a:endParaRPr lang="en-US" altLang="en-US" sz="900" dirty="0"/>
          </a:p>
          <a:p>
            <a:pPr marL="171450" indent="-171450">
              <a:spcBef>
                <a:spcPct val="0"/>
              </a:spcBef>
              <a:buFont typeface="Arial" panose="020B0604020202020204" pitchFamily="34" charset="0"/>
              <a:buChar char="•"/>
            </a:pPr>
            <a:r>
              <a:rPr lang="en-US" altLang="en-US" sz="900" dirty="0"/>
              <a:t>Cool conditions – Finished goods were being stored in a 3</a:t>
            </a:r>
            <a:r>
              <a:rPr lang="en-US" altLang="en-US" sz="900" baseline="30000" dirty="0"/>
              <a:t>rd</a:t>
            </a:r>
            <a:r>
              <a:rPr lang="en-US" altLang="en-US" sz="900" dirty="0"/>
              <a:t> party warehouse without climate control </a:t>
            </a:r>
            <a:endParaRPr lang="en-AU" altLang="en-US" sz="900" dirty="0"/>
          </a:p>
          <a:p>
            <a:pPr>
              <a:spcBef>
                <a:spcPct val="0"/>
              </a:spcBef>
            </a:pPr>
            <a:endParaRPr lang="en-AU" altLang="en-US" sz="900" dirty="0"/>
          </a:p>
          <a:p>
            <a:pPr marL="171450" indent="-171450">
              <a:spcBef>
                <a:spcPct val="0"/>
              </a:spcBef>
              <a:buFont typeface="Arial" panose="020B0604020202020204" pitchFamily="34" charset="0"/>
              <a:buChar char="•"/>
            </a:pPr>
            <a:r>
              <a:rPr lang="en-US" altLang="en-US" sz="900" dirty="0"/>
              <a:t>2 different printers were used to produce the labels using the same face stock and adhesive combination</a:t>
            </a:r>
          </a:p>
          <a:p>
            <a:pPr>
              <a:spcBef>
                <a:spcPct val="0"/>
              </a:spcBef>
            </a:pPr>
            <a:endParaRPr lang="en-AU" altLang="en-US" sz="900" dirty="0"/>
          </a:p>
          <a:p>
            <a:pPr>
              <a:spcBef>
                <a:spcPct val="0"/>
              </a:spcBef>
            </a:pPr>
            <a:r>
              <a:rPr lang="en-AU" altLang="en-US" sz="900" dirty="0"/>
              <a:t>Note: Whilst the same </a:t>
            </a:r>
            <a:r>
              <a:rPr lang="en-AU" altLang="en-US" sz="900" dirty="0" err="1"/>
              <a:t>facestock</a:t>
            </a:r>
            <a:r>
              <a:rPr lang="en-AU" altLang="en-US" sz="900" dirty="0"/>
              <a:t> is used by both printers, there are some differences in the capabilities of both.  </a:t>
            </a:r>
          </a:p>
          <a:p>
            <a:pPr>
              <a:spcBef>
                <a:spcPct val="0"/>
              </a:spcBef>
            </a:pPr>
            <a:endParaRPr lang="en-AU" altLang="en-US" sz="900" dirty="0"/>
          </a:p>
          <a:p>
            <a:pPr>
              <a:spcBef>
                <a:spcPct val="0"/>
              </a:spcBef>
            </a:pPr>
            <a:r>
              <a:rPr lang="en-AU" altLang="en-US" sz="900" dirty="0"/>
              <a:t>One printer has extra stations on their print press which provides the ability to apply extra processes and/or embellishments, SUCH AS AN ADDITIONAL LAYER OF VARNISH</a:t>
            </a:r>
          </a:p>
          <a:p>
            <a:endParaRPr lang="en-AU" sz="9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46F7798-301B-2A4B-8F2E-583015572915}" type="slidenum">
              <a:rPr lang="en-US" smtClean="0"/>
              <a:t>13</a:t>
            </a:fld>
            <a:endParaRPr lang="en-US"/>
          </a:p>
        </p:txBody>
      </p:sp>
    </p:spTree>
    <p:extLst>
      <p:ext uri="{BB962C8B-B14F-4D97-AF65-F5344CB8AC3E}">
        <p14:creationId xmlns:p14="http://schemas.microsoft.com/office/powerpoint/2010/main" val="2635185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ltLang="en-US" dirty="0"/>
          </a:p>
          <a:p>
            <a:pPr marL="171450" indent="-171450">
              <a:buFont typeface="Arial" panose="020B0604020202020204" pitchFamily="34" charset="0"/>
              <a:buChar char="•"/>
            </a:pPr>
            <a:r>
              <a:rPr lang="en-AU" altLang="en-US" sz="1400" dirty="0"/>
              <a:t>We approached the printers and paper suppliers and asked them to undertake trials and PROVIDE FEEDBACK, using their knowledge and expertise of the print and paper/adhesive processes. </a:t>
            </a:r>
          </a:p>
          <a:p>
            <a:endParaRPr lang="en-AU" altLang="en-US" sz="1400" dirty="0"/>
          </a:p>
          <a:p>
            <a:pPr marL="285750" indent="-285750">
              <a:buFont typeface="Arial" panose="020B0604020202020204" pitchFamily="34" charset="0"/>
              <a:buChar char="•"/>
            </a:pPr>
            <a:r>
              <a:rPr lang="en-AU" altLang="en-US" sz="1400" dirty="0"/>
              <a:t>The paper manufacturers came on board and investigations/testing concluded that the </a:t>
            </a:r>
            <a:r>
              <a:rPr lang="en-AU" altLang="en-US" sz="1400" dirty="0" err="1"/>
              <a:t>paperstock</a:t>
            </a:r>
            <a:r>
              <a:rPr lang="en-AU" altLang="en-US" sz="1400" dirty="0"/>
              <a:t> and adhesive were all within specification, but allowed moisture penetration appeared to be the cause of the lifting/bubbling. </a:t>
            </a:r>
          </a:p>
          <a:p>
            <a:endParaRPr lang="en-US" altLang="en-US" sz="1400" dirty="0"/>
          </a:p>
          <a:p>
            <a:pPr marL="285750" indent="-285750">
              <a:buFont typeface="Arial" panose="020B0604020202020204" pitchFamily="34" charset="0"/>
              <a:buChar char="•"/>
            </a:pPr>
            <a:r>
              <a:rPr lang="en-AU" altLang="en-US" sz="1400" dirty="0"/>
              <a:t>Based on this outcome, the printers decided to conduct further tests – in total 7 trial labels were produced at two different printer sites</a:t>
            </a:r>
          </a:p>
          <a:p>
            <a:endParaRPr lang="en-AU" altLang="en-US" sz="1400" dirty="0"/>
          </a:p>
          <a:p>
            <a:pPr marL="285750" indent="-285750">
              <a:buFont typeface="Arial" panose="020B0604020202020204" pitchFamily="34" charset="0"/>
              <a:buChar char="•"/>
            </a:pPr>
            <a:r>
              <a:rPr lang="en-AU" altLang="en-US" sz="1400" dirty="0"/>
              <a:t>All labels were then applied online and tested to identify the most robust option.</a:t>
            </a:r>
          </a:p>
          <a:p>
            <a:endParaRPr lang="en-AU" dirty="0"/>
          </a:p>
        </p:txBody>
      </p:sp>
      <p:sp>
        <p:nvSpPr>
          <p:cNvPr id="4" name="Slide Number Placeholder 3"/>
          <p:cNvSpPr>
            <a:spLocks noGrp="1"/>
          </p:cNvSpPr>
          <p:nvPr>
            <p:ph type="sldNum" sz="quarter" idx="5"/>
          </p:nvPr>
        </p:nvSpPr>
        <p:spPr/>
        <p:txBody>
          <a:bodyPr/>
          <a:lstStyle/>
          <a:p>
            <a:fld id="{946F7798-301B-2A4B-8F2E-583015572915}" type="slidenum">
              <a:rPr lang="en-US" smtClean="0"/>
              <a:t>14</a:t>
            </a:fld>
            <a:endParaRPr lang="en-US"/>
          </a:p>
        </p:txBody>
      </p:sp>
    </p:spTree>
    <p:extLst>
      <p:ext uri="{BB962C8B-B14F-4D97-AF65-F5344CB8AC3E}">
        <p14:creationId xmlns:p14="http://schemas.microsoft.com/office/powerpoint/2010/main" val="488980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effectLst/>
                <a:latin typeface="+mn-lt"/>
                <a:ea typeface="+mn-ea"/>
                <a:cs typeface="+mn-cs"/>
              </a:rPr>
              <a:t>&lt;</a:t>
            </a:r>
            <a:endParaRPr lang="en-AU" sz="900" kern="1200" baseline="0" dirty="0">
              <a:solidFill>
                <a:schemeClr val="tx1"/>
              </a:solidFill>
              <a:effectLst/>
              <a:latin typeface="+mn-lt"/>
              <a:ea typeface="+mn-ea"/>
              <a:cs typeface="+mn-cs"/>
            </a:endParaRPr>
          </a:p>
          <a:p>
            <a:pPr marL="171450" indent="-171450" defTabSz="989013">
              <a:spcBef>
                <a:spcPct val="0"/>
              </a:spcBef>
              <a:buFont typeface="Arial" panose="020B0604020202020204" pitchFamily="34" charset="0"/>
              <a:buChar char="•"/>
            </a:pPr>
            <a:r>
              <a:rPr lang="en-AU" altLang="en-US" sz="900" dirty="0"/>
              <a:t>For the Vinpac Steam test,  bottles are held over steam for 30 seconds and observed for moisture ingress.</a:t>
            </a:r>
          </a:p>
          <a:p>
            <a:pPr marL="171450" indent="-171450" defTabSz="989013">
              <a:spcBef>
                <a:spcPct val="0"/>
              </a:spcBef>
              <a:buFont typeface="Arial" panose="020B0604020202020204" pitchFamily="34" charset="0"/>
              <a:buChar char="•"/>
            </a:pPr>
            <a:endParaRPr lang="en-US" altLang="en-US" sz="900" dirty="0"/>
          </a:p>
          <a:p>
            <a:pPr marL="171450" indent="-171450" defTabSz="989013">
              <a:spcBef>
                <a:spcPct val="0"/>
              </a:spcBef>
              <a:buFont typeface="Arial" panose="020B0604020202020204" pitchFamily="34" charset="0"/>
              <a:buChar char="•"/>
            </a:pPr>
            <a:r>
              <a:rPr lang="en-AU" altLang="en-US" sz="900" dirty="0"/>
              <a:t>Result: The</a:t>
            </a:r>
            <a:r>
              <a:rPr lang="en-AU" altLang="en-US" sz="900" baseline="0" dirty="0"/>
              <a:t> </a:t>
            </a:r>
            <a:r>
              <a:rPr lang="en-AU" altLang="en-US" sz="900" dirty="0"/>
              <a:t>steam sells the exposed paper fibres and causes bubbling.</a:t>
            </a:r>
          </a:p>
          <a:p>
            <a:pPr marL="171450" indent="-171450" defTabSz="989013">
              <a:spcBef>
                <a:spcPct val="0"/>
              </a:spcBef>
              <a:buFont typeface="Arial" panose="020B0604020202020204" pitchFamily="34" charset="0"/>
              <a:buChar char="•"/>
            </a:pPr>
            <a:endParaRPr lang="en-AU" altLang="en-US" sz="900" dirty="0"/>
          </a:p>
          <a:p>
            <a:pPr marL="171450" indent="-171450" defTabSz="989013">
              <a:spcBef>
                <a:spcPct val="0"/>
              </a:spcBef>
              <a:buFont typeface="Arial" panose="020B0604020202020204" pitchFamily="34" charset="0"/>
              <a:buChar char="•"/>
            </a:pPr>
            <a:r>
              <a:rPr lang="en-AU" altLang="en-US" sz="900" dirty="0"/>
              <a:t>With these labels the results were:</a:t>
            </a:r>
          </a:p>
          <a:p>
            <a:pPr marL="171450" indent="-171450" defTabSz="989013">
              <a:spcBef>
                <a:spcPct val="0"/>
              </a:spcBef>
              <a:buFont typeface="Arial" panose="020B0604020202020204" pitchFamily="34" charset="0"/>
              <a:buChar char="•"/>
            </a:pPr>
            <a:endParaRPr lang="en-AU" altLang="en-US" sz="900" dirty="0"/>
          </a:p>
          <a:p>
            <a:pPr marL="352425" indent="-352425">
              <a:spcAft>
                <a:spcPts val="1200"/>
              </a:spcAft>
              <a:buFont typeface="Arial" panose="020B0604020202020204" pitchFamily="34" charset="0"/>
              <a:buChar char="•"/>
            </a:pPr>
            <a:r>
              <a:rPr lang="en-AU" sz="900" dirty="0">
                <a:ln w="12700">
                  <a:noFill/>
                  <a:prstDash val="solid"/>
                </a:ln>
                <a:solidFill>
                  <a:schemeClr val="bg2">
                    <a:lumMod val="50000"/>
                  </a:schemeClr>
                </a:solidFill>
                <a:latin typeface="Arial" panose="020B0604020202020204" pitchFamily="34" charset="0"/>
                <a:cs typeface="Arial" panose="020B0604020202020204" pitchFamily="34" charset="0"/>
              </a:rPr>
              <a:t>Bubbling occurred around the embossed logo on all labels</a:t>
            </a:r>
          </a:p>
          <a:p>
            <a:pPr marL="352425" lvl="0" indent="-352425">
              <a:lnSpc>
                <a:spcPct val="150000"/>
              </a:lnSpc>
              <a:spcAft>
                <a:spcPts val="1200"/>
              </a:spcAft>
              <a:buFont typeface="Arial" panose="020B0604020202020204" pitchFamily="34" charset="0"/>
              <a:buChar char="•"/>
            </a:pPr>
            <a:r>
              <a:rPr lang="en-AU" sz="900" dirty="0">
                <a:ln w="12700">
                  <a:noFill/>
                  <a:prstDash val="solid"/>
                </a:ln>
                <a:solidFill>
                  <a:schemeClr val="bg2">
                    <a:lumMod val="50000"/>
                  </a:schemeClr>
                </a:solidFill>
                <a:latin typeface="Arial" panose="020B0604020202020204" pitchFamily="34" charset="0"/>
                <a:cs typeface="Arial" panose="020B0604020202020204" pitchFamily="34" charset="0"/>
              </a:rPr>
              <a:t>Labels with extra coating showed less bubbling or no signs of bubbling</a:t>
            </a:r>
          </a:p>
          <a:p>
            <a:pPr marL="352425" lvl="0" indent="-352425">
              <a:spcAft>
                <a:spcPts val="1200"/>
              </a:spcAft>
              <a:buFont typeface="Arial" panose="020B0604020202020204" pitchFamily="34" charset="0"/>
              <a:buChar char="•"/>
            </a:pPr>
            <a:r>
              <a:rPr lang="en-AU" sz="900" dirty="0">
                <a:ln w="12700">
                  <a:noFill/>
                  <a:prstDash val="solid"/>
                </a:ln>
                <a:solidFill>
                  <a:schemeClr val="bg2">
                    <a:lumMod val="50000"/>
                  </a:schemeClr>
                </a:solidFill>
                <a:latin typeface="Arial" panose="020B0604020202020204" pitchFamily="34" charset="0"/>
                <a:cs typeface="Arial" panose="020B0604020202020204" pitchFamily="34" charset="0"/>
              </a:rPr>
              <a:t>Control label displayed minimum bubbling</a:t>
            </a:r>
          </a:p>
          <a:p>
            <a:pPr marL="171450" indent="-171450" defTabSz="989013">
              <a:spcBef>
                <a:spcPct val="0"/>
              </a:spcBef>
              <a:buFont typeface="Arial" panose="020B0604020202020204" pitchFamily="34" charset="0"/>
              <a:buChar char="•"/>
            </a:pPr>
            <a:endParaRPr lang="en-AU" altLang="en-US" sz="9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9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9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9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946F7798-301B-2A4B-8F2E-583015572915}" type="slidenum">
              <a:rPr lang="en-US" smtClean="0"/>
              <a:t>15</a:t>
            </a:fld>
            <a:endParaRPr lang="en-US"/>
          </a:p>
        </p:txBody>
      </p:sp>
    </p:spTree>
    <p:extLst>
      <p:ext uri="{BB962C8B-B14F-4D97-AF65-F5344CB8AC3E}">
        <p14:creationId xmlns:p14="http://schemas.microsoft.com/office/powerpoint/2010/main" val="3599824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kern="1200" baseline="0" dirty="0">
                <a:solidFill>
                  <a:schemeClr val="tx1"/>
                </a:solidFill>
                <a:effectLst/>
                <a:latin typeface="+mn-lt"/>
                <a:ea typeface="+mn-ea"/>
                <a:cs typeface="+mn-cs"/>
              </a:rPr>
              <a:t> </a:t>
            </a:r>
          </a:p>
          <a:p>
            <a:endParaRPr lang="en-AU" sz="900" kern="1200" dirty="0">
              <a:solidFill>
                <a:schemeClr val="tx1"/>
              </a:solidFill>
              <a:effectLst/>
              <a:latin typeface="+mn-lt"/>
              <a:ea typeface="+mn-ea"/>
              <a:cs typeface="+mn-cs"/>
            </a:endParaRPr>
          </a:p>
          <a:p>
            <a:pPr>
              <a:spcBef>
                <a:spcPct val="0"/>
              </a:spcBef>
            </a:pPr>
            <a:r>
              <a:rPr lang="en-AU" altLang="en-US" sz="900" dirty="0"/>
              <a:t>Test performed 24hrs post application. </a:t>
            </a:r>
          </a:p>
          <a:p>
            <a:pPr>
              <a:spcBef>
                <a:spcPct val="0"/>
              </a:spcBef>
            </a:pPr>
            <a:endParaRPr lang="en-AU" altLang="en-US" sz="900" dirty="0"/>
          </a:p>
          <a:p>
            <a:pPr>
              <a:spcBef>
                <a:spcPct val="0"/>
              </a:spcBef>
            </a:pPr>
            <a:r>
              <a:rPr lang="en-AU" altLang="en-US" sz="900" dirty="0"/>
              <a:t>Bottles were</a:t>
            </a:r>
            <a:r>
              <a:rPr lang="en-AU" altLang="en-US" sz="900" baseline="0" dirty="0"/>
              <a:t> then </a:t>
            </a:r>
            <a:r>
              <a:rPr lang="en-AU" altLang="en-US" sz="900" dirty="0"/>
              <a:t>placed into fridge for 24 hours, </a:t>
            </a:r>
            <a:r>
              <a:rPr lang="en-AU" altLang="en-US" dirty="0"/>
              <a:t>removed and then placed into high humidity conditions using the printers’ standard condensation test</a:t>
            </a:r>
          </a:p>
          <a:p>
            <a:pPr>
              <a:spcBef>
                <a:spcPct val="0"/>
              </a:spcBef>
            </a:pPr>
            <a:endParaRPr lang="en-AU" altLang="en-US" sz="900" dirty="0"/>
          </a:p>
          <a:p>
            <a:pPr>
              <a:spcBef>
                <a:spcPct val="0"/>
              </a:spcBef>
            </a:pPr>
            <a:r>
              <a:rPr lang="en-AU" altLang="en-US" sz="900" dirty="0"/>
              <a:t>The labels with extra coating showed less bubbling or no signs of bubbling. </a:t>
            </a:r>
          </a:p>
          <a:p>
            <a:pPr>
              <a:spcBef>
                <a:spcPct val="0"/>
              </a:spcBef>
            </a:pPr>
            <a:endParaRPr lang="en-AU" altLang="en-US" sz="900" dirty="0"/>
          </a:p>
          <a:p>
            <a:pPr>
              <a:spcBef>
                <a:spcPct val="0"/>
              </a:spcBef>
            </a:pPr>
            <a:r>
              <a:rPr lang="en-AU" altLang="en-US" sz="900" dirty="0"/>
              <a:t>Other variants displayed bubbling around the embossed logo and bottle seam.</a:t>
            </a:r>
          </a:p>
          <a:p>
            <a:pPr>
              <a:spcBef>
                <a:spcPct val="0"/>
              </a:spcBef>
            </a:pPr>
            <a:endParaRPr lang="en-AU" altLang="en-US" sz="900" dirty="0"/>
          </a:p>
          <a:p>
            <a:pPr>
              <a:spcBef>
                <a:spcPct val="0"/>
              </a:spcBef>
            </a:pPr>
            <a:r>
              <a:rPr lang="en-AU" altLang="en-US" sz="900" dirty="0"/>
              <a:t>The “control” label displayed minimal bubbling. </a:t>
            </a:r>
          </a:p>
          <a:p>
            <a:endParaRPr lang="en-AU" dirty="0"/>
          </a:p>
        </p:txBody>
      </p:sp>
      <p:sp>
        <p:nvSpPr>
          <p:cNvPr id="4" name="Slide Number Placeholder 3"/>
          <p:cNvSpPr>
            <a:spLocks noGrp="1"/>
          </p:cNvSpPr>
          <p:nvPr>
            <p:ph type="sldNum" sz="quarter" idx="5"/>
          </p:nvPr>
        </p:nvSpPr>
        <p:spPr/>
        <p:txBody>
          <a:bodyPr/>
          <a:lstStyle/>
          <a:p>
            <a:fld id="{946F7798-301B-2A4B-8F2E-583015572915}" type="slidenum">
              <a:rPr lang="en-US" smtClean="0"/>
              <a:t>16</a:t>
            </a:fld>
            <a:endParaRPr lang="en-US"/>
          </a:p>
        </p:txBody>
      </p:sp>
    </p:spTree>
    <p:extLst>
      <p:ext uri="{BB962C8B-B14F-4D97-AF65-F5344CB8AC3E}">
        <p14:creationId xmlns:p14="http://schemas.microsoft.com/office/powerpoint/2010/main" val="1454576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AU" sz="900" dirty="0">
                <a:solidFill>
                  <a:schemeClr val="bg2">
                    <a:lumMod val="50000"/>
                  </a:schemeClr>
                </a:solidFill>
                <a:latin typeface="Arial" panose="020B0604020202020204" pitchFamily="34" charset="0"/>
                <a:cs typeface="Arial" panose="020B0604020202020204" pitchFamily="34" charset="0"/>
              </a:rPr>
              <a:t>Sample bottles were taken from the line and left to stand for 48 hours </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900" b="1" kern="1200" baseline="0" dirty="0">
                <a:solidFill>
                  <a:schemeClr val="tx1"/>
                </a:solidFill>
                <a:effectLst/>
                <a:latin typeface="+mn-lt"/>
                <a:ea typeface="+mn-ea"/>
                <a:cs typeface="+mn-cs"/>
              </a:rPr>
              <a:t>  </a:t>
            </a:r>
            <a:endParaRPr lang="en-AU" altLang="en-US" sz="900" dirty="0"/>
          </a:p>
          <a:p>
            <a:pPr>
              <a:spcBef>
                <a:spcPct val="0"/>
              </a:spcBef>
            </a:pPr>
            <a:r>
              <a:rPr lang="en-AU" altLang="en-US" sz="900" dirty="0"/>
              <a:t>The reason for 2 condensation tests was to verify that labels performance was similar after additional adhesion time</a:t>
            </a:r>
          </a:p>
          <a:p>
            <a:pPr>
              <a:spcBef>
                <a:spcPct val="0"/>
              </a:spcBef>
            </a:pPr>
            <a:endParaRPr lang="en-AU" altLang="en-US" sz="900" dirty="0"/>
          </a:p>
          <a:p>
            <a:r>
              <a:rPr lang="en-AU" altLang="en-US" dirty="0"/>
              <a:t>Trial labels with standard coating showed very slight bubbling</a:t>
            </a:r>
          </a:p>
          <a:p>
            <a:endParaRPr lang="en-AU" altLang="en-US" dirty="0"/>
          </a:p>
          <a:p>
            <a:r>
              <a:rPr lang="en-AU" altLang="en-US" dirty="0"/>
              <a:t>Trials with extra coating showed no bubbling</a:t>
            </a:r>
          </a:p>
          <a:p>
            <a:endParaRPr lang="en-AU" altLang="en-US" dirty="0"/>
          </a:p>
          <a:p>
            <a:r>
              <a:rPr lang="en-AU" altLang="en-US" dirty="0"/>
              <a:t>Control label with standard coating showed slight bubbling</a:t>
            </a:r>
          </a:p>
          <a:p>
            <a:endParaRPr lang="en-AU" sz="9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46F7798-301B-2A4B-8F2E-583015572915}" type="slidenum">
              <a:rPr lang="en-US" smtClean="0"/>
              <a:t>17</a:t>
            </a:fld>
            <a:endParaRPr lang="en-US"/>
          </a:p>
        </p:txBody>
      </p:sp>
    </p:spTree>
    <p:extLst>
      <p:ext uri="{BB962C8B-B14F-4D97-AF65-F5344CB8AC3E}">
        <p14:creationId xmlns:p14="http://schemas.microsoft.com/office/powerpoint/2010/main" val="2878002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900" kern="1200" dirty="0">
              <a:solidFill>
                <a:schemeClr val="tx1"/>
              </a:solidFill>
              <a:effectLst/>
              <a:latin typeface="+mn-lt"/>
              <a:ea typeface="+mn-ea"/>
              <a:cs typeface="+mn-cs"/>
            </a:endParaRPr>
          </a:p>
          <a:p>
            <a:pPr>
              <a:spcBef>
                <a:spcPct val="0"/>
              </a:spcBef>
            </a:pPr>
            <a:r>
              <a:rPr lang="en-AU" altLang="en-US" sz="900" dirty="0"/>
              <a:t>Based on the trial results the best performing stock/varnish/ink combination was selected - this stock used on next print run in agreeance with all parties.</a:t>
            </a:r>
          </a:p>
          <a:p>
            <a:pPr>
              <a:spcBef>
                <a:spcPct val="0"/>
              </a:spcBef>
            </a:pPr>
            <a:r>
              <a:rPr lang="en-AU" altLang="en-US" sz="900" dirty="0"/>
              <a:t> </a:t>
            </a:r>
          </a:p>
          <a:p>
            <a:pPr>
              <a:spcBef>
                <a:spcPct val="0"/>
              </a:spcBef>
            </a:pPr>
            <a:r>
              <a:rPr lang="en-AU" altLang="en-US" sz="900" dirty="0"/>
              <a:t>Issues not seen on next production run.  </a:t>
            </a:r>
          </a:p>
          <a:p>
            <a:pPr>
              <a:spcBef>
                <a:spcPct val="0"/>
              </a:spcBef>
            </a:pPr>
            <a:endParaRPr lang="en-AU" altLang="en-US" sz="900" dirty="0"/>
          </a:p>
          <a:p>
            <a:pPr>
              <a:spcBef>
                <a:spcPct val="0"/>
              </a:spcBef>
            </a:pPr>
            <a:r>
              <a:rPr lang="en-AU" altLang="en-US" sz="900" dirty="0"/>
              <a:t>Customer happy with outcome.</a:t>
            </a:r>
          </a:p>
          <a:p>
            <a:pPr>
              <a:spcBef>
                <a:spcPct val="0"/>
              </a:spcBef>
            </a:pPr>
            <a:endParaRPr lang="en-AU" altLang="en-US" sz="900" dirty="0"/>
          </a:p>
          <a:p>
            <a:pPr>
              <a:spcBef>
                <a:spcPct val="0"/>
              </a:spcBef>
            </a:pPr>
            <a:r>
              <a:rPr lang="en-AU" altLang="en-US" sz="900" dirty="0"/>
              <a:t>Random checks of product in warehouse within 3 weeks of bottling showed no signs of lifting or bubbling.</a:t>
            </a:r>
          </a:p>
          <a:p>
            <a:pPr>
              <a:spcBef>
                <a:spcPct val="0"/>
              </a:spcBef>
            </a:pPr>
            <a:r>
              <a:rPr lang="en-AU" altLang="en-US" sz="900" dirty="0"/>
              <a:t> </a:t>
            </a:r>
          </a:p>
          <a:p>
            <a:pPr>
              <a:spcBef>
                <a:spcPct val="0"/>
              </a:spcBef>
            </a:pPr>
            <a:r>
              <a:rPr lang="en-AU" altLang="en-US" sz="900" dirty="0"/>
              <a:t>Overall a total of 44 manhours and 120 line minutes were taken by </a:t>
            </a:r>
            <a:r>
              <a:rPr lang="en-AU" altLang="en-US" sz="900" dirty="0" err="1"/>
              <a:t>Vinpac</a:t>
            </a:r>
            <a:r>
              <a:rPr lang="en-AU" altLang="en-US" sz="900" dirty="0"/>
              <a:t> staff to help resolve this issue</a:t>
            </a:r>
          </a:p>
          <a:p>
            <a:endParaRPr lang="en-AU" sz="900" kern="1200" dirty="0">
              <a:solidFill>
                <a:schemeClr val="tx1"/>
              </a:solidFill>
              <a:effectLst/>
              <a:latin typeface="+mn-lt"/>
              <a:ea typeface="+mn-ea"/>
              <a:cs typeface="+mn-cs"/>
            </a:endParaRPr>
          </a:p>
          <a:p>
            <a:endParaRPr lang="en-AU" dirty="0"/>
          </a:p>
          <a:p>
            <a:endParaRPr lang="en-AU" dirty="0"/>
          </a:p>
        </p:txBody>
      </p:sp>
      <p:sp>
        <p:nvSpPr>
          <p:cNvPr id="4" name="Slide Number Placeholder 3"/>
          <p:cNvSpPr>
            <a:spLocks noGrp="1"/>
          </p:cNvSpPr>
          <p:nvPr>
            <p:ph type="sldNum" sz="quarter" idx="5"/>
          </p:nvPr>
        </p:nvSpPr>
        <p:spPr/>
        <p:txBody>
          <a:bodyPr/>
          <a:lstStyle/>
          <a:p>
            <a:fld id="{946F7798-301B-2A4B-8F2E-583015572915}" type="slidenum">
              <a:rPr lang="en-US" smtClean="0"/>
              <a:t>18</a:t>
            </a:fld>
            <a:endParaRPr lang="en-US"/>
          </a:p>
        </p:txBody>
      </p:sp>
    </p:spTree>
    <p:extLst>
      <p:ext uri="{BB962C8B-B14F-4D97-AF65-F5344CB8AC3E}">
        <p14:creationId xmlns:p14="http://schemas.microsoft.com/office/powerpoint/2010/main" val="840649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a:solidFill>
                  <a:schemeClr val="bg2">
                    <a:lumMod val="50000"/>
                  </a:schemeClr>
                </a:solidFill>
                <a:latin typeface="Arial" panose="020B0604020202020204" pitchFamily="34" charset="0"/>
                <a:cs typeface="Arial" panose="020B0604020202020204" pitchFamily="34" charset="0"/>
              </a:rPr>
              <a:t>same customer identified slight label edge lift and bubbling from the production runs June &amp; July 2016 across 4 SKUs</a:t>
            </a:r>
            <a:endParaRPr lang="en-US" dirty="0"/>
          </a:p>
        </p:txBody>
      </p:sp>
      <p:sp>
        <p:nvSpPr>
          <p:cNvPr id="4" name="Slide Number Placeholder 3"/>
          <p:cNvSpPr>
            <a:spLocks noGrp="1"/>
          </p:cNvSpPr>
          <p:nvPr>
            <p:ph type="sldNum" sz="quarter" idx="5"/>
          </p:nvPr>
        </p:nvSpPr>
        <p:spPr/>
        <p:txBody>
          <a:bodyPr/>
          <a:lstStyle/>
          <a:p>
            <a:fld id="{946F7798-301B-2A4B-8F2E-583015572915}" type="slidenum">
              <a:rPr lang="en-US" smtClean="0"/>
              <a:t>19</a:t>
            </a:fld>
            <a:endParaRPr lang="en-US"/>
          </a:p>
        </p:txBody>
      </p:sp>
    </p:spTree>
    <p:extLst>
      <p:ext uri="{BB962C8B-B14F-4D97-AF65-F5344CB8AC3E}">
        <p14:creationId xmlns:p14="http://schemas.microsoft.com/office/powerpoint/2010/main" val="1226019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300" dirty="0"/>
          </a:p>
          <a:p>
            <a:pPr defTabSz="914400">
              <a:defRPr/>
            </a:pPr>
            <a:r>
              <a:rPr lang="en-US" sz="1200" kern="1200" dirty="0">
                <a:solidFill>
                  <a:schemeClr val="tx1"/>
                </a:solidFill>
                <a:effectLst/>
                <a:latin typeface="+mn-lt"/>
                <a:ea typeface="+mn-ea"/>
                <a:cs typeface="+mn-cs"/>
              </a:rPr>
              <a:t>I’d like to begin by showing the fault logs captured in 2015 and compare</a:t>
            </a:r>
            <a:r>
              <a:rPr lang="en-US" sz="1200" kern="1200" baseline="0" dirty="0">
                <a:solidFill>
                  <a:schemeClr val="tx1"/>
                </a:solidFill>
                <a:effectLst/>
                <a:latin typeface="+mn-lt"/>
                <a:ea typeface="+mn-ea"/>
                <a:cs typeface="+mn-cs"/>
              </a:rPr>
              <a:t> it to 2016. </a:t>
            </a:r>
            <a:endParaRPr lang="en-AU"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Glass 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Labels 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Cartons 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Caps 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Wires .005%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Cork .002%</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787CD439-2703-4A9D-8665-365CFB93DFED}" type="slidenum">
              <a:rPr lang="en-AU" smtClean="0"/>
              <a:t>2</a:t>
            </a:fld>
            <a:endParaRPr lang="en-AU"/>
          </a:p>
        </p:txBody>
      </p:sp>
    </p:spTree>
    <p:extLst>
      <p:ext uri="{BB962C8B-B14F-4D97-AF65-F5344CB8AC3E}">
        <p14:creationId xmlns:p14="http://schemas.microsoft.com/office/powerpoint/2010/main" val="1036678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All finished stock was held in 3</a:t>
            </a:r>
            <a:r>
              <a:rPr lang="en-US" sz="900" kern="1200" baseline="30000" dirty="0">
                <a:solidFill>
                  <a:schemeClr val="tx1"/>
                </a:solidFill>
                <a:effectLst/>
                <a:latin typeface="+mn-lt"/>
                <a:ea typeface="+mn-ea"/>
                <a:cs typeface="+mn-cs"/>
              </a:rPr>
              <a:t>rd</a:t>
            </a:r>
            <a:r>
              <a:rPr lang="en-US" sz="900" kern="1200" dirty="0">
                <a:solidFill>
                  <a:schemeClr val="tx1"/>
                </a:solidFill>
                <a:effectLst/>
                <a:latin typeface="+mn-lt"/>
                <a:ea typeface="+mn-ea"/>
                <a:cs typeface="+mn-cs"/>
              </a:rPr>
              <a:t> party customer warehouse post bottling</a:t>
            </a:r>
          </a:p>
          <a:p>
            <a:endParaRPr lang="en-AU" sz="900" kern="1200" dirty="0">
              <a:solidFill>
                <a:schemeClr val="tx1"/>
              </a:solidFill>
              <a:effectLst/>
              <a:latin typeface="+mn-lt"/>
              <a:ea typeface="+mn-ea"/>
              <a:cs typeface="+mn-cs"/>
            </a:endParaRPr>
          </a:p>
          <a:p>
            <a:r>
              <a:rPr lang="en-AU" sz="900" kern="1200" dirty="0">
                <a:solidFill>
                  <a:schemeClr val="tx1"/>
                </a:solidFill>
                <a:effectLst/>
                <a:latin typeface="+mn-lt"/>
                <a:ea typeface="+mn-ea"/>
                <a:cs typeface="+mn-cs"/>
              </a:rPr>
              <a:t>Temperature estimate of  8-10 degrees inside. </a:t>
            </a:r>
          </a:p>
          <a:p>
            <a:r>
              <a:rPr lang="en-AU" sz="900" kern="1200" dirty="0">
                <a:solidFill>
                  <a:schemeClr val="tx1"/>
                </a:solidFill>
                <a:effectLst/>
                <a:latin typeface="+mn-lt"/>
                <a:ea typeface="+mn-ea"/>
                <a:cs typeface="+mn-cs"/>
              </a:rPr>
              <a:t> </a:t>
            </a:r>
          </a:p>
          <a:p>
            <a:r>
              <a:rPr lang="en-AU" sz="900" kern="1200" dirty="0">
                <a:solidFill>
                  <a:schemeClr val="tx1"/>
                </a:solidFill>
                <a:effectLst/>
                <a:latin typeface="+mn-lt"/>
                <a:ea typeface="+mn-ea"/>
                <a:cs typeface="+mn-cs"/>
              </a:rPr>
              <a:t>We had bottled 4 SKUs so a cross section of all 4 was inspected at 3</a:t>
            </a:r>
            <a:r>
              <a:rPr lang="en-AU" sz="900" kern="1200" baseline="30000" dirty="0">
                <a:solidFill>
                  <a:schemeClr val="tx1"/>
                </a:solidFill>
                <a:effectLst/>
                <a:latin typeface="+mn-lt"/>
                <a:ea typeface="+mn-ea"/>
                <a:cs typeface="+mn-cs"/>
              </a:rPr>
              <a:t>rd</a:t>
            </a:r>
            <a:r>
              <a:rPr lang="en-AU" sz="900" kern="1200" dirty="0">
                <a:solidFill>
                  <a:schemeClr val="tx1"/>
                </a:solidFill>
                <a:effectLst/>
                <a:latin typeface="+mn-lt"/>
                <a:ea typeface="+mn-ea"/>
                <a:cs typeface="+mn-cs"/>
              </a:rPr>
              <a:t> party warehouse and we found occurrences across all of them. </a:t>
            </a:r>
          </a:p>
          <a:p>
            <a:r>
              <a:rPr lang="en-US" sz="900" kern="1200" dirty="0">
                <a:solidFill>
                  <a:schemeClr val="tx1"/>
                </a:solidFill>
                <a:effectLst/>
                <a:latin typeface="+mn-lt"/>
                <a:ea typeface="+mn-ea"/>
                <a:cs typeface="+mn-cs"/>
              </a:rPr>
              <a:t> </a:t>
            </a:r>
            <a:endParaRPr lang="en-AU" sz="900"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In our opinion this rules out an application issue as we were seeing the similar failure across all stock of  the 4 SKU’s</a:t>
            </a:r>
            <a:endParaRPr lang="en-AU" sz="900"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 </a:t>
            </a:r>
            <a:endParaRPr lang="en-AU" sz="900" kern="1200" dirty="0">
              <a:solidFill>
                <a:schemeClr val="tx1"/>
              </a:solidFill>
              <a:effectLst/>
              <a:latin typeface="+mn-lt"/>
              <a:ea typeface="+mn-ea"/>
              <a:cs typeface="+mn-cs"/>
            </a:endParaRPr>
          </a:p>
          <a:p>
            <a:r>
              <a:rPr lang="en-AU" sz="900" kern="1200" dirty="0">
                <a:solidFill>
                  <a:schemeClr val="tx1"/>
                </a:solidFill>
                <a:effectLst/>
                <a:latin typeface="+mn-lt"/>
                <a:ea typeface="+mn-ea"/>
                <a:cs typeface="+mn-cs"/>
              </a:rPr>
              <a:t>Samples were taken back to </a:t>
            </a:r>
            <a:r>
              <a:rPr lang="en-AU" sz="900" kern="1200" dirty="0" err="1">
                <a:solidFill>
                  <a:schemeClr val="tx1"/>
                </a:solidFill>
                <a:effectLst/>
                <a:latin typeface="+mn-lt"/>
                <a:ea typeface="+mn-ea"/>
                <a:cs typeface="+mn-cs"/>
              </a:rPr>
              <a:t>Vinpac</a:t>
            </a:r>
            <a:r>
              <a:rPr lang="en-AU" sz="900" kern="1200" dirty="0">
                <a:solidFill>
                  <a:schemeClr val="tx1"/>
                </a:solidFill>
                <a:effectLst/>
                <a:latin typeface="+mn-lt"/>
                <a:ea typeface="+mn-ea"/>
                <a:cs typeface="+mn-cs"/>
              </a:rPr>
              <a:t> for testing.</a:t>
            </a:r>
          </a:p>
          <a:p>
            <a:endParaRPr lang="en-AU" sz="900" kern="1200" dirty="0">
              <a:solidFill>
                <a:schemeClr val="tx1"/>
              </a:solidFill>
              <a:effectLst/>
              <a:latin typeface="+mn-lt"/>
              <a:ea typeface="+mn-ea"/>
              <a:cs typeface="+mn-cs"/>
            </a:endParaRPr>
          </a:p>
          <a:p>
            <a:r>
              <a:rPr lang="en-AU" sz="900" kern="1200" dirty="0">
                <a:solidFill>
                  <a:schemeClr val="tx1"/>
                </a:solidFill>
                <a:effectLst/>
                <a:latin typeface="+mn-lt"/>
                <a:ea typeface="+mn-ea"/>
                <a:cs typeface="+mn-cs"/>
              </a:rPr>
              <a:t>Production</a:t>
            </a:r>
            <a:r>
              <a:rPr lang="en-AU" sz="900" kern="1200" baseline="0" dirty="0">
                <a:solidFill>
                  <a:schemeClr val="tx1"/>
                </a:solidFill>
                <a:effectLst/>
                <a:latin typeface="+mn-lt"/>
                <a:ea typeface="+mn-ea"/>
                <a:cs typeface="+mn-cs"/>
              </a:rPr>
              <a:t> </a:t>
            </a:r>
            <a:r>
              <a:rPr lang="en-AU" sz="900" kern="1200" dirty="0">
                <a:solidFill>
                  <a:schemeClr val="tx1"/>
                </a:solidFill>
                <a:effectLst/>
                <a:latin typeface="+mn-lt"/>
                <a:ea typeface="+mn-ea"/>
                <a:cs typeface="+mn-cs"/>
              </a:rPr>
              <a:t>data from these runs was reviewed and no anomalies found.</a:t>
            </a:r>
          </a:p>
          <a:p>
            <a:r>
              <a:rPr lang="en-US" sz="900" kern="1200" dirty="0">
                <a:solidFill>
                  <a:schemeClr val="tx1"/>
                </a:solidFill>
                <a:effectLst/>
                <a:latin typeface="+mn-lt"/>
                <a:ea typeface="+mn-ea"/>
                <a:cs typeface="+mn-cs"/>
              </a:rPr>
              <a:t> </a:t>
            </a:r>
            <a:endParaRPr lang="en-AU" sz="900"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 </a:t>
            </a:r>
            <a:endParaRPr lang="en-AU" sz="900" kern="1200" dirty="0">
              <a:solidFill>
                <a:schemeClr val="tx1"/>
              </a:solidFill>
              <a:effectLst/>
              <a:latin typeface="+mn-lt"/>
              <a:ea typeface="+mn-ea"/>
              <a:cs typeface="+mn-cs"/>
            </a:endParaRPr>
          </a:p>
          <a:p>
            <a:r>
              <a:rPr lang="en-AU" sz="900" kern="1200" dirty="0">
                <a:solidFill>
                  <a:schemeClr val="tx1"/>
                </a:solidFill>
                <a:effectLst/>
                <a:latin typeface="+mn-lt"/>
                <a:ea typeface="+mn-ea"/>
                <a:cs typeface="+mn-cs"/>
              </a:rPr>
              <a:t>In gathering our information it was then we noticed that a different printer had produced them using a different </a:t>
            </a:r>
            <a:r>
              <a:rPr lang="en-AU" sz="900" kern="1200" dirty="0" err="1">
                <a:solidFill>
                  <a:schemeClr val="tx1"/>
                </a:solidFill>
                <a:effectLst/>
                <a:latin typeface="+mn-lt"/>
                <a:ea typeface="+mn-ea"/>
                <a:cs typeface="+mn-cs"/>
              </a:rPr>
              <a:t>paperstock</a:t>
            </a:r>
            <a:r>
              <a:rPr lang="en-AU" sz="900" kern="1200" dirty="0">
                <a:solidFill>
                  <a:schemeClr val="tx1"/>
                </a:solidFill>
                <a:effectLst/>
                <a:latin typeface="+mn-lt"/>
                <a:ea typeface="+mn-ea"/>
                <a:cs typeface="+mn-cs"/>
              </a:rPr>
              <a:t> and adhesive combination.</a:t>
            </a:r>
          </a:p>
          <a:p>
            <a:endParaRPr lang="en-AU" dirty="0"/>
          </a:p>
          <a:p>
            <a:endParaRPr lang="en-US" dirty="0"/>
          </a:p>
        </p:txBody>
      </p:sp>
      <p:sp>
        <p:nvSpPr>
          <p:cNvPr id="4" name="Slide Number Placeholder 3"/>
          <p:cNvSpPr>
            <a:spLocks noGrp="1"/>
          </p:cNvSpPr>
          <p:nvPr>
            <p:ph type="sldNum" sz="quarter" idx="5"/>
          </p:nvPr>
        </p:nvSpPr>
        <p:spPr/>
        <p:txBody>
          <a:bodyPr/>
          <a:lstStyle/>
          <a:p>
            <a:fld id="{946F7798-301B-2A4B-8F2E-583015572915}" type="slidenum">
              <a:rPr lang="en-US" smtClean="0"/>
              <a:t>20</a:t>
            </a:fld>
            <a:endParaRPr lang="en-US"/>
          </a:p>
        </p:txBody>
      </p:sp>
    </p:spTree>
    <p:extLst>
      <p:ext uri="{BB962C8B-B14F-4D97-AF65-F5344CB8AC3E}">
        <p14:creationId xmlns:p14="http://schemas.microsoft.com/office/powerpoint/2010/main" val="203949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AU" altLang="en-US" dirty="0"/>
          </a:p>
          <a:p>
            <a:pPr>
              <a:spcBef>
                <a:spcPct val="0"/>
              </a:spcBef>
            </a:pPr>
            <a:r>
              <a:rPr lang="en-AU" altLang="en-US" dirty="0"/>
              <a:t>As part of the investigation we conducted some application trails and you can see here is an example of “Dry Labels” 3 weeks after application</a:t>
            </a:r>
          </a:p>
          <a:p>
            <a:pPr>
              <a:spcBef>
                <a:spcPct val="0"/>
              </a:spcBef>
            </a:pPr>
            <a:endParaRPr lang="en-AU" altLang="en-US" dirty="0"/>
          </a:p>
          <a:p>
            <a:pPr>
              <a:spcBef>
                <a:spcPct val="0"/>
              </a:spcBef>
            </a:pPr>
            <a:r>
              <a:rPr lang="en-AU" altLang="en-US" dirty="0"/>
              <a:t>Note the label has already started lifting slightly.</a:t>
            </a:r>
          </a:p>
          <a:p>
            <a:endParaRPr lang="en-AU" dirty="0"/>
          </a:p>
          <a:p>
            <a:endParaRPr lang="en-US" dirty="0"/>
          </a:p>
        </p:txBody>
      </p:sp>
      <p:sp>
        <p:nvSpPr>
          <p:cNvPr id="4" name="Slide Number Placeholder 3"/>
          <p:cNvSpPr>
            <a:spLocks noGrp="1"/>
          </p:cNvSpPr>
          <p:nvPr>
            <p:ph type="sldNum" sz="quarter" idx="5"/>
          </p:nvPr>
        </p:nvSpPr>
        <p:spPr/>
        <p:txBody>
          <a:bodyPr/>
          <a:lstStyle/>
          <a:p>
            <a:fld id="{946F7798-301B-2A4B-8F2E-583015572915}" type="slidenum">
              <a:rPr lang="en-US" smtClean="0"/>
              <a:t>21</a:t>
            </a:fld>
            <a:endParaRPr lang="en-US"/>
          </a:p>
        </p:txBody>
      </p:sp>
    </p:spTree>
    <p:extLst>
      <p:ext uri="{BB962C8B-B14F-4D97-AF65-F5344CB8AC3E}">
        <p14:creationId xmlns:p14="http://schemas.microsoft.com/office/powerpoint/2010/main" val="410315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900" kern="1200" dirty="0">
              <a:solidFill>
                <a:schemeClr val="tx1"/>
              </a:solidFill>
              <a:effectLst/>
              <a:latin typeface="+mn-lt"/>
              <a:ea typeface="+mn-ea"/>
              <a:cs typeface="+mn-cs"/>
            </a:endParaRPr>
          </a:p>
          <a:p>
            <a:r>
              <a:rPr lang="en-AU" sz="900" kern="1200" dirty="0">
                <a:solidFill>
                  <a:schemeClr val="tx1"/>
                </a:solidFill>
                <a:effectLst/>
                <a:latin typeface="+mn-lt"/>
                <a:ea typeface="+mn-ea"/>
                <a:cs typeface="+mn-cs"/>
              </a:rPr>
              <a:t>We again used the steam test to evaluate moisture penetration.</a:t>
            </a:r>
          </a:p>
          <a:p>
            <a:r>
              <a:rPr lang="en-AU" sz="900" kern="1200" dirty="0">
                <a:solidFill>
                  <a:schemeClr val="tx1"/>
                </a:solidFill>
                <a:effectLst/>
                <a:latin typeface="+mn-lt"/>
                <a:ea typeface="+mn-ea"/>
                <a:cs typeface="+mn-cs"/>
              </a:rPr>
              <a:t> </a:t>
            </a:r>
          </a:p>
          <a:p>
            <a:r>
              <a:rPr lang="en-US" sz="900" kern="1200" dirty="0">
                <a:solidFill>
                  <a:schemeClr val="tx1"/>
                </a:solidFill>
                <a:effectLst/>
                <a:latin typeface="+mn-lt"/>
                <a:ea typeface="+mn-ea"/>
                <a:cs typeface="+mn-cs"/>
              </a:rPr>
              <a:t>Steam stress tests were carried out on all labelled bottles. </a:t>
            </a:r>
          </a:p>
          <a:p>
            <a:endParaRPr lang="en-US" sz="900" kern="1200" dirty="0">
              <a:solidFill>
                <a:schemeClr val="tx1"/>
              </a:solidFill>
              <a:effectLst/>
              <a:latin typeface="+mn-lt"/>
              <a:ea typeface="+mn-ea"/>
              <a:cs typeface="+mn-cs"/>
            </a:endParaRPr>
          </a:p>
          <a:p>
            <a:pPr>
              <a:spcBef>
                <a:spcPct val="0"/>
              </a:spcBef>
            </a:pPr>
            <a:r>
              <a:rPr lang="en-US" altLang="en-US" sz="900" dirty="0"/>
              <a:t>The test method involved holding bottles directly over boiling water and stressing the label to steam for 30 seconds.</a:t>
            </a:r>
          </a:p>
          <a:p>
            <a:pPr>
              <a:spcBef>
                <a:spcPct val="0"/>
              </a:spcBef>
            </a:pPr>
            <a:endParaRPr lang="en-AU" altLang="en-US" sz="900" dirty="0"/>
          </a:p>
          <a:p>
            <a:pPr>
              <a:spcBef>
                <a:spcPct val="0"/>
              </a:spcBef>
            </a:pPr>
            <a:r>
              <a:rPr lang="en-AU" altLang="en-US" sz="900" dirty="0"/>
              <a:t>Here we can see how the steam has swelled the paper fibres and lifted the edges of the label.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900" kern="1200" dirty="0">
              <a:solidFill>
                <a:schemeClr val="tx1"/>
              </a:solidFill>
              <a:effectLst/>
              <a:latin typeface="+mn-lt"/>
              <a:ea typeface="+mn-ea"/>
              <a:cs typeface="+mn-cs"/>
            </a:endParaRPr>
          </a:p>
          <a:p>
            <a:endParaRPr lang="en-AU" dirty="0"/>
          </a:p>
          <a:p>
            <a:endParaRPr lang="en-US" dirty="0"/>
          </a:p>
        </p:txBody>
      </p:sp>
      <p:sp>
        <p:nvSpPr>
          <p:cNvPr id="4" name="Slide Number Placeholder 3"/>
          <p:cNvSpPr>
            <a:spLocks noGrp="1"/>
          </p:cNvSpPr>
          <p:nvPr>
            <p:ph type="sldNum" sz="quarter" idx="5"/>
          </p:nvPr>
        </p:nvSpPr>
        <p:spPr/>
        <p:txBody>
          <a:bodyPr/>
          <a:lstStyle/>
          <a:p>
            <a:fld id="{946F7798-301B-2A4B-8F2E-583015572915}" type="slidenum">
              <a:rPr lang="en-US" smtClean="0"/>
              <a:t>22</a:t>
            </a:fld>
            <a:endParaRPr lang="en-US"/>
          </a:p>
        </p:txBody>
      </p:sp>
    </p:spTree>
    <p:extLst>
      <p:ext uri="{BB962C8B-B14F-4D97-AF65-F5344CB8AC3E}">
        <p14:creationId xmlns:p14="http://schemas.microsoft.com/office/powerpoint/2010/main" val="19489184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900" kern="1200" dirty="0">
              <a:solidFill>
                <a:schemeClr val="tx1"/>
              </a:solidFill>
              <a:effectLst/>
              <a:latin typeface="+mn-lt"/>
              <a:ea typeface="+mn-ea"/>
              <a:cs typeface="+mn-cs"/>
            </a:endParaRPr>
          </a:p>
          <a:p>
            <a:pPr defTabSz="989013">
              <a:spcBef>
                <a:spcPct val="0"/>
              </a:spcBef>
            </a:pPr>
            <a:r>
              <a:rPr lang="en-AU" altLang="en-US" dirty="0"/>
              <a:t>Here is the “Refrigerated Labels” test results.</a:t>
            </a:r>
          </a:p>
          <a:p>
            <a:pPr defTabSz="989013">
              <a:spcBef>
                <a:spcPct val="0"/>
              </a:spcBef>
            </a:pPr>
            <a:endParaRPr lang="en-US" altLang="en-US" dirty="0"/>
          </a:p>
          <a:p>
            <a:pPr defTabSz="989013">
              <a:spcBef>
                <a:spcPct val="0"/>
              </a:spcBef>
            </a:pPr>
            <a:r>
              <a:rPr lang="en-US" altLang="en-US" dirty="0"/>
              <a:t>This is the same bottle as the previous slide</a:t>
            </a:r>
            <a:endParaRPr lang="en-AU" altLang="en-US" dirty="0"/>
          </a:p>
          <a:p>
            <a:pPr defTabSz="989013">
              <a:spcBef>
                <a:spcPct val="0"/>
              </a:spcBef>
            </a:pPr>
            <a:endParaRPr lang="en-AU" altLang="en-US" dirty="0"/>
          </a:p>
          <a:p>
            <a:pPr defTabSz="989013">
              <a:spcBef>
                <a:spcPct val="0"/>
              </a:spcBef>
            </a:pPr>
            <a:r>
              <a:rPr lang="en-AU" altLang="en-US" dirty="0"/>
              <a:t>Edge lifting is accentuated from being in the fridge.</a:t>
            </a:r>
          </a:p>
          <a:p>
            <a:endParaRPr lang="en-AU" sz="9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46F7798-301B-2A4B-8F2E-583015572915}" type="slidenum">
              <a:rPr lang="en-US" smtClean="0"/>
              <a:t>23</a:t>
            </a:fld>
            <a:endParaRPr lang="en-US"/>
          </a:p>
        </p:txBody>
      </p:sp>
    </p:spTree>
    <p:extLst>
      <p:ext uri="{BB962C8B-B14F-4D97-AF65-F5344CB8AC3E}">
        <p14:creationId xmlns:p14="http://schemas.microsoft.com/office/powerpoint/2010/main" val="3059329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kern="1200" dirty="0">
              <a:solidFill>
                <a:schemeClr val="tx1"/>
              </a:solidFill>
              <a:effectLst/>
              <a:latin typeface="+mn-lt"/>
              <a:ea typeface="+mn-ea"/>
              <a:cs typeface="+mn-cs"/>
            </a:endParaRPr>
          </a:p>
          <a:p>
            <a:pPr>
              <a:spcBef>
                <a:spcPct val="0"/>
              </a:spcBef>
            </a:pPr>
            <a:r>
              <a:rPr lang="en-US" altLang="en-US" sz="900" dirty="0"/>
              <a:t>The Adhesive contact with the glass was investigated further.</a:t>
            </a:r>
            <a:endParaRPr lang="en-AU" altLang="en-US" sz="900" dirty="0"/>
          </a:p>
          <a:p>
            <a:pPr>
              <a:spcBef>
                <a:spcPct val="0"/>
              </a:spcBef>
            </a:pPr>
            <a:endParaRPr lang="en-US" altLang="en-US" sz="900" dirty="0"/>
          </a:p>
          <a:p>
            <a:pPr>
              <a:spcBef>
                <a:spcPct val="0"/>
              </a:spcBef>
            </a:pPr>
            <a:r>
              <a:rPr lang="en-US" altLang="en-US" sz="900" dirty="0"/>
              <a:t>To do this, we hand applied labels from both the 2015 and 2016 bottlings to assess and compare the differences and variations in adhesive contact.</a:t>
            </a:r>
          </a:p>
          <a:p>
            <a:endParaRPr lang="en-US" sz="900"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This was done to compare the previous vintage that had not shown any issues.</a:t>
            </a:r>
          </a:p>
          <a:p>
            <a:endParaRPr lang="en-AU" dirty="0"/>
          </a:p>
          <a:p>
            <a:endParaRPr lang="en-US" dirty="0"/>
          </a:p>
        </p:txBody>
      </p:sp>
      <p:sp>
        <p:nvSpPr>
          <p:cNvPr id="4" name="Slide Number Placeholder 3"/>
          <p:cNvSpPr>
            <a:spLocks noGrp="1"/>
          </p:cNvSpPr>
          <p:nvPr>
            <p:ph type="sldNum" sz="quarter" idx="5"/>
          </p:nvPr>
        </p:nvSpPr>
        <p:spPr/>
        <p:txBody>
          <a:bodyPr/>
          <a:lstStyle/>
          <a:p>
            <a:fld id="{946F7798-301B-2A4B-8F2E-583015572915}" type="slidenum">
              <a:rPr lang="en-US" smtClean="0"/>
              <a:t>24</a:t>
            </a:fld>
            <a:endParaRPr lang="en-US"/>
          </a:p>
        </p:txBody>
      </p:sp>
    </p:spTree>
    <p:extLst>
      <p:ext uri="{BB962C8B-B14F-4D97-AF65-F5344CB8AC3E}">
        <p14:creationId xmlns:p14="http://schemas.microsoft.com/office/powerpoint/2010/main" val="4203859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9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kern="1200" dirty="0">
                <a:solidFill>
                  <a:schemeClr val="tx1"/>
                </a:solidFill>
                <a:effectLst/>
                <a:latin typeface="+mn-lt"/>
                <a:ea typeface="+mn-ea"/>
                <a:cs typeface="+mn-cs"/>
              </a:rPr>
              <a:t>The plate glass test clearly shows the difference if the coverage of adhesive contact against the glass and we understand this is primarily due to the difference in liner – Glassine vs PET</a:t>
            </a:r>
          </a:p>
          <a:p>
            <a:endParaRPr lang="en-AU" dirty="0"/>
          </a:p>
          <a:p>
            <a:endParaRPr lang="en-US" dirty="0"/>
          </a:p>
        </p:txBody>
      </p:sp>
      <p:sp>
        <p:nvSpPr>
          <p:cNvPr id="4" name="Slide Number Placeholder 3"/>
          <p:cNvSpPr>
            <a:spLocks noGrp="1"/>
          </p:cNvSpPr>
          <p:nvPr>
            <p:ph type="sldNum" sz="quarter" idx="5"/>
          </p:nvPr>
        </p:nvSpPr>
        <p:spPr/>
        <p:txBody>
          <a:bodyPr/>
          <a:lstStyle/>
          <a:p>
            <a:fld id="{946F7798-301B-2A4B-8F2E-583015572915}" type="slidenum">
              <a:rPr lang="en-US" smtClean="0"/>
              <a:t>25</a:t>
            </a:fld>
            <a:endParaRPr lang="en-US"/>
          </a:p>
        </p:txBody>
      </p:sp>
    </p:spTree>
    <p:extLst>
      <p:ext uri="{BB962C8B-B14F-4D97-AF65-F5344CB8AC3E}">
        <p14:creationId xmlns:p14="http://schemas.microsoft.com/office/powerpoint/2010/main" val="28351701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pPr>
              <a:spcBef>
                <a:spcPct val="0"/>
              </a:spcBef>
            </a:pPr>
            <a:r>
              <a:rPr lang="en-US" altLang="en-US" sz="900" dirty="0"/>
              <a:t>During our label trial</a:t>
            </a:r>
            <a:r>
              <a:rPr lang="en-US" altLang="en-US" sz="900" baseline="0" dirty="0"/>
              <a:t> process we discovered that there was one point of difference between the bottling of 2015 and 2016 – there had been a change of label printer and face stock.</a:t>
            </a:r>
            <a:endParaRPr lang="en-US" altLang="en-US" sz="900" dirty="0"/>
          </a:p>
          <a:p>
            <a:pPr>
              <a:spcBef>
                <a:spcPct val="0"/>
              </a:spcBef>
            </a:pPr>
            <a:endParaRPr lang="en-US" altLang="en-US" sz="900" dirty="0"/>
          </a:p>
          <a:p>
            <a:pPr>
              <a:spcBef>
                <a:spcPct val="0"/>
              </a:spcBef>
            </a:pPr>
            <a:r>
              <a:rPr lang="en-US" altLang="en-US" sz="900" dirty="0"/>
              <a:t>The customer, printer and </a:t>
            </a:r>
            <a:r>
              <a:rPr lang="en-US" altLang="en-US" sz="900" dirty="0" err="1"/>
              <a:t>Vinpac</a:t>
            </a:r>
            <a:r>
              <a:rPr lang="en-US" altLang="en-US" sz="900" dirty="0"/>
              <a:t> QA all attended the next bottling using the same labels. </a:t>
            </a:r>
          </a:p>
          <a:p>
            <a:pPr>
              <a:spcBef>
                <a:spcPct val="0"/>
              </a:spcBef>
            </a:pPr>
            <a:endParaRPr lang="en-AU" altLang="en-US" sz="900" dirty="0"/>
          </a:p>
          <a:p>
            <a:pPr>
              <a:spcBef>
                <a:spcPct val="0"/>
              </a:spcBef>
            </a:pPr>
            <a:r>
              <a:rPr lang="en-US" altLang="en-US" sz="900" dirty="0"/>
              <a:t>The labeler application process and set up were observed and all present agreed that label finish quality was acceptable.</a:t>
            </a:r>
          </a:p>
          <a:p>
            <a:pPr>
              <a:spcBef>
                <a:spcPct val="0"/>
              </a:spcBef>
            </a:pPr>
            <a:endParaRPr lang="en-AU" altLang="en-US" sz="900" dirty="0"/>
          </a:p>
          <a:p>
            <a:pPr>
              <a:spcBef>
                <a:spcPct val="0"/>
              </a:spcBef>
            </a:pPr>
            <a:r>
              <a:rPr lang="en-US" altLang="en-US" sz="900" dirty="0"/>
              <a:t>All labels assessed at the time of bottling were deemed to be free of lifting and bubbling.</a:t>
            </a:r>
          </a:p>
          <a:p>
            <a:pPr>
              <a:spcBef>
                <a:spcPct val="0"/>
              </a:spcBef>
            </a:pPr>
            <a:endParaRPr lang="en-AU" altLang="en-US" sz="900" dirty="0"/>
          </a:p>
          <a:p>
            <a:pPr>
              <a:spcBef>
                <a:spcPct val="0"/>
              </a:spcBef>
            </a:pPr>
            <a:r>
              <a:rPr lang="en-US" altLang="en-US" sz="900" dirty="0"/>
              <a:t>Labelled samples were taken straight from the line and left for 24hrs in dry &amp; warm conditions (office)</a:t>
            </a:r>
          </a:p>
          <a:p>
            <a:pPr>
              <a:spcBef>
                <a:spcPct val="0"/>
              </a:spcBef>
            </a:pPr>
            <a:endParaRPr lang="en-AU" altLang="en-US" sz="900" dirty="0"/>
          </a:p>
          <a:p>
            <a:pPr>
              <a:spcBef>
                <a:spcPct val="0"/>
              </a:spcBef>
            </a:pPr>
            <a:r>
              <a:rPr lang="en-US" altLang="en-US" sz="900" dirty="0"/>
              <a:t>These samples were then placed into the refrigerator for 24hrs.</a:t>
            </a:r>
          </a:p>
          <a:p>
            <a:pPr>
              <a:spcBef>
                <a:spcPct val="0"/>
              </a:spcBef>
            </a:pPr>
            <a:endParaRPr lang="en-AU" altLang="en-US" sz="900" dirty="0"/>
          </a:p>
          <a:p>
            <a:pPr>
              <a:spcBef>
                <a:spcPct val="0"/>
              </a:spcBef>
            </a:pPr>
            <a:r>
              <a:rPr lang="en-US" altLang="en-US" sz="900" dirty="0"/>
              <a:t>After 24hrs in the refrigerator lifting and bubbling were observed – results almost identical to initial trial results.</a:t>
            </a:r>
          </a:p>
          <a:p>
            <a:pPr>
              <a:spcBef>
                <a:spcPct val="0"/>
              </a:spcBef>
            </a:pPr>
            <a:endParaRPr lang="en-AU" altLang="en-US" sz="900" dirty="0"/>
          </a:p>
          <a:p>
            <a:pPr>
              <a:spcBef>
                <a:spcPct val="0"/>
              </a:spcBef>
            </a:pPr>
            <a:r>
              <a:rPr lang="en-US" altLang="en-US" sz="900" dirty="0"/>
              <a:t>In closing, I chose this example to highlight how one change can have such a detrimental</a:t>
            </a:r>
            <a:r>
              <a:rPr lang="en-US" altLang="en-US" sz="900" baseline="0" dirty="0"/>
              <a:t> effect </a:t>
            </a:r>
            <a:r>
              <a:rPr lang="en-US" altLang="en-US" sz="900" dirty="0"/>
              <a:t>on label application. </a:t>
            </a:r>
          </a:p>
          <a:p>
            <a:pPr>
              <a:spcBef>
                <a:spcPct val="0"/>
              </a:spcBef>
            </a:pPr>
            <a:endParaRPr lang="en-US" altLang="en-US" sz="900" dirty="0"/>
          </a:p>
          <a:p>
            <a:pPr>
              <a:spcBef>
                <a:spcPct val="0"/>
              </a:spcBef>
            </a:pPr>
            <a:r>
              <a:rPr lang="en-US" altLang="en-US" sz="900" dirty="0"/>
              <a:t>As a contract packager we are the last link in the supply chain – and when the end result doesn’t meet the expectations of the customer it seems that application is the strong suspect.  </a:t>
            </a:r>
          </a:p>
          <a:p>
            <a:pPr>
              <a:spcBef>
                <a:spcPct val="0"/>
              </a:spcBef>
            </a:pPr>
            <a:endParaRPr lang="en-US" altLang="en-US" sz="900" dirty="0"/>
          </a:p>
          <a:p>
            <a:pPr>
              <a:spcBef>
                <a:spcPct val="0"/>
              </a:spcBef>
            </a:pPr>
            <a:r>
              <a:rPr lang="en-US" altLang="en-US" sz="900" dirty="0"/>
              <a:t>Yes there can be other influences such as glass sink and bulge, cold end coating, label too big for the label panel.  </a:t>
            </a:r>
          </a:p>
          <a:p>
            <a:pPr>
              <a:spcBef>
                <a:spcPct val="0"/>
              </a:spcBef>
            </a:pPr>
            <a:endParaRPr lang="en-US" altLang="en-US" sz="900" dirty="0"/>
          </a:p>
          <a:p>
            <a:pPr>
              <a:spcBef>
                <a:spcPct val="0"/>
              </a:spcBef>
            </a:pPr>
            <a:r>
              <a:rPr lang="en-US" altLang="en-US" sz="900" dirty="0"/>
              <a:t>But together we can use our different knowledge and expertise in our given fields to set benchmark tests and specifications that provide our customers and their designers with the tools and information they need to make the best decisions for their brands.  </a:t>
            </a:r>
            <a:endParaRPr lang="en-AU" altLang="en-US" sz="900" dirty="0"/>
          </a:p>
          <a:p>
            <a:endParaRPr lang="en-AU" dirty="0"/>
          </a:p>
          <a:p>
            <a:endParaRPr lang="en-US" dirty="0"/>
          </a:p>
        </p:txBody>
      </p:sp>
      <p:sp>
        <p:nvSpPr>
          <p:cNvPr id="4" name="Slide Number Placeholder 3"/>
          <p:cNvSpPr>
            <a:spLocks noGrp="1"/>
          </p:cNvSpPr>
          <p:nvPr>
            <p:ph type="sldNum" sz="quarter" idx="5"/>
          </p:nvPr>
        </p:nvSpPr>
        <p:spPr/>
        <p:txBody>
          <a:bodyPr/>
          <a:lstStyle/>
          <a:p>
            <a:fld id="{946F7798-301B-2A4B-8F2E-583015572915}" type="slidenum">
              <a:rPr lang="en-US" smtClean="0"/>
              <a:t>26</a:t>
            </a:fld>
            <a:endParaRPr lang="en-US"/>
          </a:p>
        </p:txBody>
      </p:sp>
    </p:spTree>
    <p:extLst>
      <p:ext uri="{BB962C8B-B14F-4D97-AF65-F5344CB8AC3E}">
        <p14:creationId xmlns:p14="http://schemas.microsoft.com/office/powerpoint/2010/main" val="708787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2016 saw:</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 slight decline in glass faults to 44.8%</a:t>
            </a:r>
            <a:endParaRPr lang="en-A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Slight increase in label issues 23.7%</a:t>
            </a:r>
            <a:endParaRPr lang="en-A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Slight decrease in cartons 17.2%</a:t>
            </a:r>
            <a:endParaRPr lang="en-A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Big increase in Capsule problems 135% increase to 11.7% , and a</a:t>
            </a:r>
            <a:endParaRPr lang="en-A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250% jump in cork issues to 2.5% which we believe is due to the increase of exports to China who prefer cork closures</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r>
              <a:rPr lang="en-AU" sz="1200" dirty="0"/>
              <a:t>This information was presented at our Forums and helped drive actions and case studies/trials for glass and label application.  These will be presented by Paul Grafton, Vinpac International’s Group QA Manager over the course of this afternoon.</a:t>
            </a:r>
          </a:p>
          <a:p>
            <a:endParaRPr lang="en-AU" sz="1200" dirty="0"/>
          </a:p>
          <a:p>
            <a:endParaRPr lang="en-AU" sz="1200" kern="1200" dirty="0">
              <a:solidFill>
                <a:schemeClr val="tx1"/>
              </a:solidFill>
              <a:effectLst/>
            </a:endParaRPr>
          </a:p>
          <a:p>
            <a:pPr eaLnBrk="1" hangingPunct="1">
              <a:spcBef>
                <a:spcPct val="0"/>
              </a:spcBef>
            </a:pPr>
            <a:endParaRPr lang="en-US" altLang="en-US" sz="1600" dirty="0"/>
          </a:p>
          <a:p>
            <a:pPr mar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87CD439-2703-4A9D-8665-365CFB93DFED}" type="slidenum">
              <a:rPr lang="en-AU" smtClean="0"/>
              <a:t>3</a:t>
            </a:fld>
            <a:endParaRPr lang="en-AU"/>
          </a:p>
        </p:txBody>
      </p:sp>
    </p:spTree>
    <p:extLst>
      <p:ext uri="{BB962C8B-B14F-4D97-AF65-F5344CB8AC3E}">
        <p14:creationId xmlns:p14="http://schemas.microsoft.com/office/powerpoint/2010/main" val="2180967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spcBef>
                <a:spcPts val="0"/>
              </a:spcBef>
              <a:spcAft>
                <a:spcPts val="1800"/>
              </a:spcAft>
              <a:buFont typeface="Arial" panose="020B0604020202020204" pitchFamily="34" charset="0"/>
              <a:buChar char="•"/>
            </a:pPr>
            <a:r>
              <a:rPr lang="en-US" altLang="en-US" sz="900" dirty="0"/>
              <a:t>2017 saw a decrease  in non conformances including a dramatic drop in non-conformances related to glass. This is mainly due to a drop in contamination events such as wet pallets and </a:t>
            </a:r>
            <a:r>
              <a:rPr lang="en-US" altLang="en-US" sz="900" dirty="0" err="1"/>
              <a:t>mould</a:t>
            </a:r>
            <a:r>
              <a:rPr lang="en-US" altLang="en-US" sz="900" dirty="0"/>
              <a:t>. </a:t>
            </a:r>
          </a:p>
          <a:p>
            <a:pPr marL="171450" indent="-171450" eaLnBrk="1" hangingPunct="1">
              <a:spcBef>
                <a:spcPts val="0"/>
              </a:spcBef>
              <a:spcAft>
                <a:spcPts val="1800"/>
              </a:spcAft>
              <a:buFont typeface="Arial" panose="020B0604020202020204" pitchFamily="34" charset="0"/>
              <a:buChar char="•"/>
            </a:pPr>
            <a:r>
              <a:rPr lang="en-US" altLang="en-US" sz="900" dirty="0"/>
              <a:t>Label issues have fallen from 178 to 103 from 2016 to 2017. The bulk of the label issues are around manufacturing faults but design concerns are still being raised, so we still have a little way to go with communicating our capabilities to the wider industry. (Main issue with design is size/bottle compatibility and a lack of varnish free areas on neck labels).</a:t>
            </a:r>
          </a:p>
          <a:p>
            <a:pPr marL="171450" indent="-171450" eaLnBrk="1" hangingPunct="1">
              <a:spcBef>
                <a:spcPts val="0"/>
              </a:spcBef>
              <a:spcAft>
                <a:spcPts val="1800"/>
              </a:spcAft>
              <a:buFont typeface="Arial" panose="020B0604020202020204" pitchFamily="34" charset="0"/>
              <a:buChar char="•"/>
            </a:pPr>
            <a:r>
              <a:rPr lang="en-US" altLang="en-US" sz="900" dirty="0"/>
              <a:t>Cartons have only had an increase in issues by 5 NCRs. Cap issues have increased, this has mainly been driven by an increase in high torque issues, but slightly counteracted by a decrease in thread forming issues. </a:t>
            </a:r>
          </a:p>
          <a:p>
            <a:pPr marL="171450" indent="-171450">
              <a:spcBef>
                <a:spcPts val="0"/>
              </a:spcBef>
              <a:spcAft>
                <a:spcPts val="1800"/>
              </a:spcAft>
              <a:buFont typeface="Arial" panose="020B0604020202020204" pitchFamily="34" charset="0"/>
              <a:buChar char="•"/>
            </a:pPr>
            <a:r>
              <a:rPr lang="en-AU" sz="900" kern="1200" dirty="0">
                <a:solidFill>
                  <a:schemeClr val="tx1"/>
                </a:solidFill>
                <a:effectLst/>
              </a:rPr>
              <a:t>All of us have the same customer, the owner of the wine brand.  It is our collective responsibility (designers, printers, paper suppliers and packagers) to ensure the product is delivered to the consumer looking just like the customer expects.</a:t>
            </a:r>
          </a:p>
          <a:p>
            <a:pPr marL="171450" indent="-171450">
              <a:spcBef>
                <a:spcPts val="0"/>
              </a:spcBef>
              <a:spcAft>
                <a:spcPts val="1800"/>
              </a:spcAft>
              <a:buFont typeface="Arial" panose="020B0604020202020204" pitchFamily="34" charset="0"/>
              <a:buChar char="•"/>
            </a:pPr>
            <a:r>
              <a:rPr lang="en-AU" sz="900" kern="1200" dirty="0">
                <a:solidFill>
                  <a:schemeClr val="tx1"/>
                </a:solidFill>
                <a:effectLst/>
              </a:rPr>
              <a:t>Our objective is always to deliver the customer’s complete expectations in packaging quality and presentation.</a:t>
            </a:r>
          </a:p>
          <a:p>
            <a:pPr marL="171450" indent="-171450">
              <a:spcBef>
                <a:spcPts val="0"/>
              </a:spcBef>
              <a:spcAft>
                <a:spcPts val="1800"/>
              </a:spcAft>
              <a:buFont typeface="Arial" panose="020B0604020202020204" pitchFamily="34" charset="0"/>
              <a:buChar char="•"/>
            </a:pPr>
            <a:r>
              <a:rPr lang="en-AU" sz="900" kern="1200" dirty="0">
                <a:solidFill>
                  <a:schemeClr val="tx1"/>
                </a:solidFill>
                <a:effectLst/>
              </a:rPr>
              <a:t>To that end we all need to understand the limitations of the products and processes we control, and how these affect other links in the supply chain.</a:t>
            </a:r>
          </a:p>
          <a:p>
            <a:pPr marL="171450" indent="-171450">
              <a:spcBef>
                <a:spcPts val="0"/>
              </a:spcBef>
              <a:spcAft>
                <a:spcPts val="1800"/>
              </a:spcAft>
              <a:buFont typeface="Arial" panose="020B0604020202020204" pitchFamily="34" charset="0"/>
              <a:buChar char="•"/>
            </a:pPr>
            <a:r>
              <a:rPr lang="en-AU" sz="900" kern="1200" dirty="0">
                <a:solidFill>
                  <a:schemeClr val="tx1"/>
                </a:solidFill>
                <a:effectLst/>
              </a:rPr>
              <a:t>Our Forum today continues to reflect our ongoing efforts to improve this process.</a:t>
            </a:r>
          </a:p>
          <a:p>
            <a:endParaRPr lang="en-AU" dirty="0"/>
          </a:p>
        </p:txBody>
      </p:sp>
      <p:sp>
        <p:nvSpPr>
          <p:cNvPr id="4" name="Slide Number Placeholder 3"/>
          <p:cNvSpPr>
            <a:spLocks noGrp="1"/>
          </p:cNvSpPr>
          <p:nvPr>
            <p:ph type="sldNum" sz="quarter" idx="5"/>
          </p:nvPr>
        </p:nvSpPr>
        <p:spPr/>
        <p:txBody>
          <a:bodyPr/>
          <a:lstStyle/>
          <a:p>
            <a:fld id="{946F7798-301B-2A4B-8F2E-583015572915}" type="slidenum">
              <a:rPr lang="en-US" smtClean="0"/>
              <a:t>4</a:t>
            </a:fld>
            <a:endParaRPr lang="en-US"/>
          </a:p>
        </p:txBody>
      </p:sp>
    </p:spTree>
    <p:extLst>
      <p:ext uri="{BB962C8B-B14F-4D97-AF65-F5344CB8AC3E}">
        <p14:creationId xmlns:p14="http://schemas.microsoft.com/office/powerpoint/2010/main" val="4250566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are some examples of non conformances</a:t>
            </a:r>
          </a:p>
          <a:p>
            <a:endParaRPr lang="en-AU" dirty="0"/>
          </a:p>
          <a:p>
            <a:r>
              <a:rPr lang="en-AU" dirty="0"/>
              <a:t>Winging neck labels</a:t>
            </a:r>
          </a:p>
        </p:txBody>
      </p:sp>
      <p:sp>
        <p:nvSpPr>
          <p:cNvPr id="4" name="Slide Number Placeholder 3"/>
          <p:cNvSpPr>
            <a:spLocks noGrp="1"/>
          </p:cNvSpPr>
          <p:nvPr>
            <p:ph type="sldNum" sz="quarter" idx="5"/>
          </p:nvPr>
        </p:nvSpPr>
        <p:spPr/>
        <p:txBody>
          <a:bodyPr/>
          <a:lstStyle/>
          <a:p>
            <a:fld id="{946F7798-301B-2A4B-8F2E-583015572915}" type="slidenum">
              <a:rPr lang="en-US" smtClean="0"/>
              <a:t>5</a:t>
            </a:fld>
            <a:endParaRPr lang="en-US"/>
          </a:p>
        </p:txBody>
      </p:sp>
    </p:spTree>
    <p:extLst>
      <p:ext uri="{BB962C8B-B14F-4D97-AF65-F5344CB8AC3E}">
        <p14:creationId xmlns:p14="http://schemas.microsoft.com/office/powerpoint/2010/main" val="4133869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Scuffing</a:t>
            </a:r>
          </a:p>
        </p:txBody>
      </p:sp>
      <p:sp>
        <p:nvSpPr>
          <p:cNvPr id="4" name="Slide Number Placeholder 3"/>
          <p:cNvSpPr>
            <a:spLocks noGrp="1"/>
          </p:cNvSpPr>
          <p:nvPr>
            <p:ph type="sldNum" sz="quarter" idx="5"/>
          </p:nvPr>
        </p:nvSpPr>
        <p:spPr/>
        <p:txBody>
          <a:bodyPr/>
          <a:lstStyle/>
          <a:p>
            <a:fld id="{946F7798-301B-2A4B-8F2E-583015572915}" type="slidenum">
              <a:rPr lang="en-US" smtClean="0"/>
              <a:t>6</a:t>
            </a:fld>
            <a:endParaRPr lang="en-US"/>
          </a:p>
        </p:txBody>
      </p:sp>
    </p:spTree>
    <p:extLst>
      <p:ext uri="{BB962C8B-B14F-4D97-AF65-F5344CB8AC3E}">
        <p14:creationId xmlns:p14="http://schemas.microsoft.com/office/powerpoint/2010/main" val="2723232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Labels being delivered from an overseas customer’s printer</a:t>
            </a:r>
          </a:p>
        </p:txBody>
      </p:sp>
      <p:sp>
        <p:nvSpPr>
          <p:cNvPr id="4" name="Slide Number Placeholder 3"/>
          <p:cNvSpPr>
            <a:spLocks noGrp="1"/>
          </p:cNvSpPr>
          <p:nvPr>
            <p:ph type="sldNum" sz="quarter" idx="5"/>
          </p:nvPr>
        </p:nvSpPr>
        <p:spPr/>
        <p:txBody>
          <a:bodyPr/>
          <a:lstStyle/>
          <a:p>
            <a:fld id="{946F7798-301B-2A4B-8F2E-583015572915}" type="slidenum">
              <a:rPr lang="en-US" smtClean="0"/>
              <a:t>7</a:t>
            </a:fld>
            <a:endParaRPr lang="en-US"/>
          </a:p>
        </p:txBody>
      </p:sp>
    </p:spTree>
    <p:extLst>
      <p:ext uri="{BB962C8B-B14F-4D97-AF65-F5344CB8AC3E}">
        <p14:creationId xmlns:p14="http://schemas.microsoft.com/office/powerpoint/2010/main" val="2211173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a:solidFill>
                <a:schemeClr val="tx1"/>
              </a:solidFill>
              <a:effectLst/>
              <a:latin typeface="+mn-lt"/>
              <a:ea typeface="+mn-ea"/>
              <a:cs typeface="+mn-cs"/>
            </a:endParaRPr>
          </a:p>
          <a:p>
            <a:pPr marL="271463" indent="-271463">
              <a:spcAft>
                <a:spcPts val="900"/>
              </a:spcAft>
              <a:buFont typeface="Arial" panose="020B0604020202020204" pitchFamily="34" charset="0"/>
              <a:buChar char="•"/>
            </a:pPr>
            <a:r>
              <a:rPr lang="en-AU" sz="900" dirty="0">
                <a:solidFill>
                  <a:schemeClr val="bg2">
                    <a:lumMod val="50000"/>
                  </a:schemeClr>
                </a:solidFill>
                <a:latin typeface="Arial" panose="020B0604020202020204" pitchFamily="34" charset="0"/>
                <a:cs typeface="Arial" panose="020B0604020202020204" pitchFamily="34" charset="0"/>
              </a:rPr>
              <a:t>Front label outside WPA guidelines</a:t>
            </a:r>
          </a:p>
          <a:p>
            <a:pPr marL="271463" indent="-271463">
              <a:spcAft>
                <a:spcPts val="900"/>
              </a:spcAft>
              <a:buFont typeface="Arial" panose="020B0604020202020204" pitchFamily="34" charset="0"/>
              <a:buChar char="•"/>
            </a:pPr>
            <a:r>
              <a:rPr lang="en-AU" sz="900" dirty="0">
                <a:solidFill>
                  <a:schemeClr val="bg2">
                    <a:lumMod val="50000"/>
                  </a:schemeClr>
                </a:solidFill>
                <a:latin typeface="Arial" panose="020B0604020202020204" pitchFamily="34" charset="0"/>
                <a:cs typeface="Arial" panose="020B0604020202020204" pitchFamily="34" charset="0"/>
              </a:rPr>
              <a:t>No issues during production </a:t>
            </a:r>
            <a:br>
              <a:rPr lang="en-AU" sz="900" dirty="0">
                <a:solidFill>
                  <a:schemeClr val="bg2">
                    <a:lumMod val="50000"/>
                  </a:schemeClr>
                </a:solidFill>
                <a:latin typeface="Arial" panose="020B0604020202020204" pitchFamily="34" charset="0"/>
                <a:cs typeface="Arial" panose="020B0604020202020204" pitchFamily="34" charset="0"/>
              </a:rPr>
            </a:br>
            <a:r>
              <a:rPr lang="en-AU" sz="900" dirty="0">
                <a:solidFill>
                  <a:schemeClr val="bg2">
                    <a:lumMod val="50000"/>
                  </a:schemeClr>
                </a:solidFill>
                <a:latin typeface="Arial" panose="020B0604020202020204" pitchFamily="34" charset="0"/>
                <a:cs typeface="Arial" panose="020B0604020202020204" pitchFamily="34" charset="0"/>
              </a:rPr>
              <a:t>- First off inspection saw no issues - lifting after production</a:t>
            </a:r>
          </a:p>
          <a:p>
            <a:pPr marL="271463" indent="-271463">
              <a:spcAft>
                <a:spcPts val="900"/>
              </a:spcAft>
              <a:buFont typeface="Arial" panose="020B0604020202020204" pitchFamily="34" charset="0"/>
              <a:buChar char="•"/>
            </a:pPr>
            <a:r>
              <a:rPr lang="en-AU" sz="900" dirty="0">
                <a:solidFill>
                  <a:schemeClr val="bg2">
                    <a:lumMod val="50000"/>
                  </a:schemeClr>
                </a:solidFill>
                <a:latin typeface="Arial" panose="020B0604020202020204" pitchFamily="34" charset="0"/>
                <a:cs typeface="Arial" panose="020B0604020202020204" pitchFamily="34" charset="0"/>
              </a:rPr>
              <a:t>Approx. 17% fail rate</a:t>
            </a:r>
            <a:br>
              <a:rPr lang="en-AU" sz="900" dirty="0">
                <a:solidFill>
                  <a:schemeClr val="bg2">
                    <a:lumMod val="50000"/>
                  </a:schemeClr>
                </a:solidFill>
                <a:latin typeface="Arial" panose="020B0604020202020204" pitchFamily="34" charset="0"/>
                <a:cs typeface="Arial" panose="020B0604020202020204" pitchFamily="34" charset="0"/>
              </a:rPr>
            </a:br>
            <a:r>
              <a:rPr lang="en-AU" sz="900" dirty="0">
                <a:solidFill>
                  <a:schemeClr val="bg2">
                    <a:lumMod val="50000"/>
                  </a:schemeClr>
                </a:solidFill>
                <a:latin typeface="Arial" panose="020B0604020202020204" pitchFamily="34" charset="0"/>
                <a:cs typeface="Arial" panose="020B0604020202020204" pitchFamily="34" charset="0"/>
              </a:rPr>
              <a:t>2 production days, 3 shifts</a:t>
            </a:r>
          </a:p>
          <a:p>
            <a:endParaRPr lang="en-AU" dirty="0"/>
          </a:p>
        </p:txBody>
      </p:sp>
      <p:sp>
        <p:nvSpPr>
          <p:cNvPr id="4" name="Slide Number Placeholder 3"/>
          <p:cNvSpPr>
            <a:spLocks noGrp="1"/>
          </p:cNvSpPr>
          <p:nvPr>
            <p:ph type="sldNum" sz="quarter" idx="10"/>
          </p:nvPr>
        </p:nvSpPr>
        <p:spPr/>
        <p:txBody>
          <a:bodyPr/>
          <a:lstStyle/>
          <a:p>
            <a:fld id="{787CD439-2703-4A9D-8665-365CFB93DFED}" type="slidenum">
              <a:rPr lang="en-AU" smtClean="0"/>
              <a:t>8</a:t>
            </a:fld>
            <a:endParaRPr lang="en-AU"/>
          </a:p>
        </p:txBody>
      </p:sp>
    </p:spTree>
    <p:extLst>
      <p:ext uri="{BB962C8B-B14F-4D97-AF65-F5344CB8AC3E}">
        <p14:creationId xmlns:p14="http://schemas.microsoft.com/office/powerpoint/2010/main" val="487829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FOREIGN OBJECTS</a:t>
            </a:r>
          </a:p>
          <a:p>
            <a:endParaRPr lang="en-AU" dirty="0"/>
          </a:p>
          <a:p>
            <a:r>
              <a:rPr lang="en-AU" dirty="0"/>
              <a:t>Several of our members received customer l complaints about finding a white plastic foreign object in their wine.  Unfortunately it is implied that foreign object contamination always happen during the bottling process.</a:t>
            </a:r>
          </a:p>
          <a:p>
            <a:endParaRPr lang="en-AU" dirty="0"/>
          </a:p>
        </p:txBody>
      </p:sp>
      <p:sp>
        <p:nvSpPr>
          <p:cNvPr id="4" name="Slide Number Placeholder 3"/>
          <p:cNvSpPr>
            <a:spLocks noGrp="1"/>
          </p:cNvSpPr>
          <p:nvPr>
            <p:ph type="sldNum" sz="quarter" idx="5"/>
          </p:nvPr>
        </p:nvSpPr>
        <p:spPr/>
        <p:txBody>
          <a:bodyPr/>
          <a:lstStyle/>
          <a:p>
            <a:fld id="{946F7798-301B-2A4B-8F2E-583015572915}" type="slidenum">
              <a:rPr lang="en-US" smtClean="0"/>
              <a:t>9</a:t>
            </a:fld>
            <a:endParaRPr lang="en-US"/>
          </a:p>
        </p:txBody>
      </p:sp>
    </p:spTree>
    <p:extLst>
      <p:ext uri="{BB962C8B-B14F-4D97-AF65-F5344CB8AC3E}">
        <p14:creationId xmlns:p14="http://schemas.microsoft.com/office/powerpoint/2010/main" val="357671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167CC56C-5527-634F-8A9C-883E5BDCF01D}" type="datetimeFigureOut">
              <a:rPr lang="en-US" smtClean="0"/>
              <a:t>11/27/2019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1716F7-D306-EA40-9162-AAE67D65BEC3}" type="slidenum">
              <a:rPr lang="en-US" smtClean="0"/>
              <a:t>‹#›</a:t>
            </a:fld>
            <a:endParaRPr lang="en-US"/>
          </a:p>
        </p:txBody>
      </p:sp>
    </p:spTree>
    <p:extLst>
      <p:ext uri="{BB962C8B-B14F-4D97-AF65-F5344CB8AC3E}">
        <p14:creationId xmlns:p14="http://schemas.microsoft.com/office/powerpoint/2010/main" val="998648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67CC56C-5527-634F-8A9C-883E5BDCF01D}" type="datetimeFigureOut">
              <a:rPr lang="en-US" smtClean="0"/>
              <a:t>11/27/2019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1716F7-D306-EA40-9162-AAE67D65BEC3}" type="slidenum">
              <a:rPr lang="en-US" smtClean="0"/>
              <a:t>‹#›</a:t>
            </a:fld>
            <a:endParaRPr lang="en-US"/>
          </a:p>
        </p:txBody>
      </p:sp>
    </p:spTree>
    <p:extLst>
      <p:ext uri="{BB962C8B-B14F-4D97-AF65-F5344CB8AC3E}">
        <p14:creationId xmlns:p14="http://schemas.microsoft.com/office/powerpoint/2010/main" val="4268517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67CC56C-5527-634F-8A9C-883E5BDCF01D}" type="datetimeFigureOut">
              <a:rPr lang="en-US" smtClean="0"/>
              <a:t>11/27/2019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1716F7-D306-EA40-9162-AAE67D65BEC3}" type="slidenum">
              <a:rPr lang="en-US" smtClean="0"/>
              <a:t>‹#›</a:t>
            </a:fld>
            <a:endParaRPr lang="en-US"/>
          </a:p>
        </p:txBody>
      </p:sp>
    </p:spTree>
    <p:extLst>
      <p:ext uri="{BB962C8B-B14F-4D97-AF65-F5344CB8AC3E}">
        <p14:creationId xmlns:p14="http://schemas.microsoft.com/office/powerpoint/2010/main" val="4057376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67CC56C-5527-634F-8A9C-883E5BDCF01D}" type="datetimeFigureOut">
              <a:rPr lang="en-US" smtClean="0"/>
              <a:t>11/27/2019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1716F7-D306-EA40-9162-AAE67D65BEC3}" type="slidenum">
              <a:rPr lang="en-US" smtClean="0"/>
              <a:t>‹#›</a:t>
            </a:fld>
            <a:endParaRPr lang="en-US"/>
          </a:p>
        </p:txBody>
      </p:sp>
    </p:spTree>
    <p:extLst>
      <p:ext uri="{BB962C8B-B14F-4D97-AF65-F5344CB8AC3E}">
        <p14:creationId xmlns:p14="http://schemas.microsoft.com/office/powerpoint/2010/main" val="316230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67CC56C-5527-634F-8A9C-883E5BDCF01D}" type="datetimeFigureOut">
              <a:rPr lang="en-US" smtClean="0"/>
              <a:t>11/27/2019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1716F7-D306-EA40-9162-AAE67D65BEC3}" type="slidenum">
              <a:rPr lang="en-US" smtClean="0"/>
              <a:t>‹#›</a:t>
            </a:fld>
            <a:endParaRPr lang="en-US"/>
          </a:p>
        </p:txBody>
      </p:sp>
    </p:spTree>
    <p:extLst>
      <p:ext uri="{BB962C8B-B14F-4D97-AF65-F5344CB8AC3E}">
        <p14:creationId xmlns:p14="http://schemas.microsoft.com/office/powerpoint/2010/main" val="283158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167CC56C-5527-634F-8A9C-883E5BDCF01D}" type="datetimeFigureOut">
              <a:rPr lang="en-US" smtClean="0"/>
              <a:t>11/27/2019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1716F7-D306-EA40-9162-AAE67D65BEC3}" type="slidenum">
              <a:rPr lang="en-US" smtClean="0"/>
              <a:t>‹#›</a:t>
            </a:fld>
            <a:endParaRPr lang="en-US"/>
          </a:p>
        </p:txBody>
      </p:sp>
    </p:spTree>
    <p:extLst>
      <p:ext uri="{BB962C8B-B14F-4D97-AF65-F5344CB8AC3E}">
        <p14:creationId xmlns:p14="http://schemas.microsoft.com/office/powerpoint/2010/main" val="3010456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167CC56C-5527-634F-8A9C-883E5BDCF01D}" type="datetimeFigureOut">
              <a:rPr lang="en-US" smtClean="0"/>
              <a:t>11/27/2019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1716F7-D306-EA40-9162-AAE67D65BEC3}" type="slidenum">
              <a:rPr lang="en-US" smtClean="0"/>
              <a:t>‹#›</a:t>
            </a:fld>
            <a:endParaRPr lang="en-US"/>
          </a:p>
        </p:txBody>
      </p:sp>
    </p:spTree>
    <p:extLst>
      <p:ext uri="{BB962C8B-B14F-4D97-AF65-F5344CB8AC3E}">
        <p14:creationId xmlns:p14="http://schemas.microsoft.com/office/powerpoint/2010/main" val="446528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167CC56C-5527-634F-8A9C-883E5BDCF01D}" type="datetimeFigureOut">
              <a:rPr lang="en-US" smtClean="0"/>
              <a:t>11/27/2019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1716F7-D306-EA40-9162-AAE67D65BEC3}" type="slidenum">
              <a:rPr lang="en-US" smtClean="0"/>
              <a:t>‹#›</a:t>
            </a:fld>
            <a:endParaRPr lang="en-US"/>
          </a:p>
        </p:txBody>
      </p:sp>
    </p:spTree>
    <p:extLst>
      <p:ext uri="{BB962C8B-B14F-4D97-AF65-F5344CB8AC3E}">
        <p14:creationId xmlns:p14="http://schemas.microsoft.com/office/powerpoint/2010/main" val="1337182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7CC56C-5527-634F-8A9C-883E5BDCF01D}" type="datetimeFigureOut">
              <a:rPr lang="en-US" smtClean="0"/>
              <a:t>11/27/2019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1716F7-D306-EA40-9162-AAE67D65BEC3}" type="slidenum">
              <a:rPr lang="en-US" smtClean="0"/>
              <a:t>‹#›</a:t>
            </a:fld>
            <a:endParaRPr lang="en-US"/>
          </a:p>
        </p:txBody>
      </p:sp>
    </p:spTree>
    <p:extLst>
      <p:ext uri="{BB962C8B-B14F-4D97-AF65-F5344CB8AC3E}">
        <p14:creationId xmlns:p14="http://schemas.microsoft.com/office/powerpoint/2010/main" val="991864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167CC56C-5527-634F-8A9C-883E5BDCF01D}" type="datetimeFigureOut">
              <a:rPr lang="en-US" smtClean="0"/>
              <a:t>11/27/2019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1716F7-D306-EA40-9162-AAE67D65BEC3}" type="slidenum">
              <a:rPr lang="en-US" smtClean="0"/>
              <a:t>‹#›</a:t>
            </a:fld>
            <a:endParaRPr lang="en-US"/>
          </a:p>
        </p:txBody>
      </p:sp>
    </p:spTree>
    <p:extLst>
      <p:ext uri="{BB962C8B-B14F-4D97-AF65-F5344CB8AC3E}">
        <p14:creationId xmlns:p14="http://schemas.microsoft.com/office/powerpoint/2010/main" val="3929599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167CC56C-5527-634F-8A9C-883E5BDCF01D}" type="datetimeFigureOut">
              <a:rPr lang="en-US" smtClean="0"/>
              <a:t>11/27/2019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1716F7-D306-EA40-9162-AAE67D65BEC3}" type="slidenum">
              <a:rPr lang="en-US" smtClean="0"/>
              <a:t>‹#›</a:t>
            </a:fld>
            <a:endParaRPr lang="en-US"/>
          </a:p>
        </p:txBody>
      </p:sp>
    </p:spTree>
    <p:extLst>
      <p:ext uri="{BB962C8B-B14F-4D97-AF65-F5344CB8AC3E}">
        <p14:creationId xmlns:p14="http://schemas.microsoft.com/office/powerpoint/2010/main" val="3713593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67CC56C-5527-634F-8A9C-883E5BDCF01D}" type="datetimeFigureOut">
              <a:rPr lang="en-US" smtClean="0"/>
              <a:t>11/27/2019</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1716F7-D306-EA40-9162-AAE67D65BEC3}" type="slidenum">
              <a:rPr lang="en-US" smtClean="0"/>
              <a:t>‹#›</a:t>
            </a:fld>
            <a:endParaRPr lang="en-US"/>
          </a:p>
        </p:txBody>
      </p:sp>
    </p:spTree>
    <p:extLst>
      <p:ext uri="{BB962C8B-B14F-4D97-AF65-F5344CB8AC3E}">
        <p14:creationId xmlns:p14="http://schemas.microsoft.com/office/powerpoint/2010/main" val="3789495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20CEB6-1A42-B846-A679-35110F770B22}"/>
              </a:ext>
            </a:extLst>
          </p:cNvPr>
          <p:cNvSpPr txBox="1">
            <a:spLocks/>
          </p:cNvSpPr>
          <p:nvPr/>
        </p:nvSpPr>
        <p:spPr>
          <a:xfrm>
            <a:off x="1143000" y="1341074"/>
            <a:ext cx="6858000" cy="1790700"/>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50000"/>
              </a:lnSpc>
            </a:pPr>
            <a:r>
              <a:rPr lang="en-US" sz="2800" dirty="0">
                <a:solidFill>
                  <a:schemeClr val="bg2">
                    <a:lumMod val="50000"/>
                  </a:schemeClr>
                </a:solidFill>
                <a:latin typeface="Arial" panose="020B0604020202020204" pitchFamily="34" charset="0"/>
                <a:cs typeface="Arial" panose="020B0604020202020204" pitchFamily="34" charset="0"/>
              </a:rPr>
              <a:t>A DAY IN THE LIFE</a:t>
            </a:r>
          </a:p>
          <a:p>
            <a:pPr>
              <a:lnSpc>
                <a:spcPct val="150000"/>
              </a:lnSpc>
            </a:pPr>
            <a:r>
              <a:rPr lang="en-US" sz="2800" dirty="0">
                <a:solidFill>
                  <a:schemeClr val="bg2">
                    <a:lumMod val="50000"/>
                  </a:schemeClr>
                </a:solidFill>
                <a:latin typeface="Arial" panose="020B0604020202020204" pitchFamily="34" charset="0"/>
                <a:cs typeface="Arial" panose="020B0604020202020204" pitchFamily="34" charset="0"/>
              </a:rPr>
              <a:t>OF A </a:t>
            </a:r>
          </a:p>
          <a:p>
            <a:pPr>
              <a:lnSpc>
                <a:spcPct val="150000"/>
              </a:lnSpc>
            </a:pPr>
            <a:r>
              <a:rPr lang="en-US" sz="2800" dirty="0">
                <a:solidFill>
                  <a:srgbClr val="0070C0"/>
                </a:solidFill>
                <a:latin typeface="Arial" panose="020B0604020202020204" pitchFamily="34" charset="0"/>
                <a:cs typeface="Arial" panose="020B0604020202020204" pitchFamily="34" charset="0"/>
              </a:rPr>
              <a:t>CONTRACT PACKAGER</a:t>
            </a:r>
            <a:endParaRPr lang="en-US" sz="20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5617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ottle of wine on a table&#10;&#10;Description automatically generated">
            <a:extLst>
              <a:ext uri="{FF2B5EF4-FFF2-40B4-BE49-F238E27FC236}">
                <a16:creationId xmlns:a16="http://schemas.microsoft.com/office/drawing/2014/main" id="{E9B53704-7A32-4CFF-ADB4-FBF63886A0B1}"/>
              </a:ext>
            </a:extLst>
          </p:cNvPr>
          <p:cNvPicPr>
            <a:picLocks noChangeAspect="1"/>
          </p:cNvPicPr>
          <p:nvPr/>
        </p:nvPicPr>
        <p:blipFill rotWithShape="1">
          <a:blip r:embed="rId3"/>
          <a:srcRect t="19562"/>
          <a:stretch/>
        </p:blipFill>
        <p:spPr>
          <a:xfrm>
            <a:off x="20" y="10"/>
            <a:ext cx="4571980" cy="5143490"/>
          </a:xfrm>
          <a:prstGeom prst="rect">
            <a:avLst/>
          </a:prstGeom>
          <a:ln>
            <a:solidFill>
              <a:srgbClr val="FF0000"/>
            </a:solidFill>
          </a:ln>
        </p:spPr>
      </p:pic>
      <p:pic>
        <p:nvPicPr>
          <p:cNvPr id="12" name="Picture 11" descr="A picture containing indoor, different, photo, various&#10;&#10;Description automatically generated">
            <a:extLst>
              <a:ext uri="{FF2B5EF4-FFF2-40B4-BE49-F238E27FC236}">
                <a16:creationId xmlns:a16="http://schemas.microsoft.com/office/drawing/2014/main" id="{F0CA7F31-0DA1-4350-A316-F42E8F1B3E44}"/>
              </a:ext>
            </a:extLst>
          </p:cNvPr>
          <p:cNvPicPr>
            <a:picLocks noChangeAspect="1"/>
          </p:cNvPicPr>
          <p:nvPr/>
        </p:nvPicPr>
        <p:blipFill rotWithShape="1">
          <a:blip r:embed="rId4"/>
          <a:srcRect t="1844" r="-2" b="-2"/>
          <a:stretch/>
        </p:blipFill>
        <p:spPr>
          <a:xfrm>
            <a:off x="4572000" y="10"/>
            <a:ext cx="4572000" cy="5143490"/>
          </a:xfrm>
          <a:prstGeom prst="rect">
            <a:avLst/>
          </a:prstGeom>
        </p:spPr>
      </p:pic>
      <p:sp>
        <p:nvSpPr>
          <p:cNvPr id="14" name="Oval 13">
            <a:extLst>
              <a:ext uri="{FF2B5EF4-FFF2-40B4-BE49-F238E27FC236}">
                <a16:creationId xmlns:a16="http://schemas.microsoft.com/office/drawing/2014/main" id="{9D5C0B7F-9E26-4913-849E-BCF537A06094}"/>
              </a:ext>
            </a:extLst>
          </p:cNvPr>
          <p:cNvSpPr/>
          <p:nvPr/>
        </p:nvSpPr>
        <p:spPr>
          <a:xfrm>
            <a:off x="1566862" y="1019175"/>
            <a:ext cx="600075" cy="885825"/>
          </a:xfrm>
          <a:prstGeom prst="ellipse">
            <a:avLst/>
          </a:prstGeom>
          <a:noFill/>
          <a:ln w="76200"/>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Oval 1">
            <a:extLst>
              <a:ext uri="{FF2B5EF4-FFF2-40B4-BE49-F238E27FC236}">
                <a16:creationId xmlns:a16="http://schemas.microsoft.com/office/drawing/2014/main" id="{D3A1372C-FD6C-4426-A956-083094E5C28E}"/>
              </a:ext>
            </a:extLst>
          </p:cNvPr>
          <p:cNvSpPr/>
          <p:nvPr/>
        </p:nvSpPr>
        <p:spPr>
          <a:xfrm>
            <a:off x="5524500" y="3457575"/>
            <a:ext cx="2590800" cy="8858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F8E1CD34-A093-49E3-A10E-9AB6A707E2B3}"/>
              </a:ext>
            </a:extLst>
          </p:cNvPr>
          <p:cNvSpPr/>
          <p:nvPr/>
        </p:nvSpPr>
        <p:spPr>
          <a:xfrm>
            <a:off x="6505575" y="4791075"/>
            <a:ext cx="581025" cy="2000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40411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358311"/>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75159"/>
            <a:ext cx="8579094" cy="138319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544F38-D1FC-4A25-AF04-7E461C91E28E}"/>
              </a:ext>
            </a:extLst>
          </p:cNvPr>
          <p:cNvSpPr>
            <a:spLocks noGrp="1"/>
          </p:cNvSpPr>
          <p:nvPr>
            <p:ph type="title"/>
          </p:nvPr>
        </p:nvSpPr>
        <p:spPr>
          <a:xfrm>
            <a:off x="395653" y="3567478"/>
            <a:ext cx="8354891" cy="697835"/>
          </a:xfrm>
        </p:spPr>
        <p:txBody>
          <a:bodyPr vert="horz" lIns="91440" tIns="45720" rIns="91440" bIns="45720" rtlCol="0" anchor="b">
            <a:noAutofit/>
          </a:bodyPr>
          <a:lstStyle/>
          <a:p>
            <a:pPr algn="ctr" defTabSz="914400"/>
            <a:r>
              <a:rPr lang="en-US" sz="2800" dirty="0">
                <a:solidFill>
                  <a:srgbClr val="FFFFFF"/>
                </a:solidFill>
              </a:rPr>
              <a:t>The culprit – sparkling stopper style with 4 plastic legs inside silicon seal</a:t>
            </a:r>
          </a:p>
        </p:txBody>
      </p:sp>
      <p:pic>
        <p:nvPicPr>
          <p:cNvPr id="5" name="Content Placeholder 4">
            <a:extLst>
              <a:ext uri="{FF2B5EF4-FFF2-40B4-BE49-F238E27FC236}">
                <a16:creationId xmlns:a16="http://schemas.microsoft.com/office/drawing/2014/main" id="{86FD8915-6B0B-4BE9-8235-0BF4C6BFE4F7}"/>
              </a:ext>
            </a:extLst>
          </p:cNvPr>
          <p:cNvPicPr>
            <a:picLocks noGrp="1" noChangeAspect="1"/>
          </p:cNvPicPr>
          <p:nvPr>
            <p:ph sz="half" idx="1"/>
          </p:nvPr>
        </p:nvPicPr>
        <p:blipFill>
          <a:blip r:embed="rId3"/>
          <a:stretch>
            <a:fillRect/>
          </a:stretch>
        </p:blipFill>
        <p:spPr>
          <a:xfrm>
            <a:off x="1131681" y="230798"/>
            <a:ext cx="2308635" cy="2998228"/>
          </a:xfrm>
          <a:prstGeom prst="rect">
            <a:avLst/>
          </a:prstGeom>
        </p:spPr>
      </p:pic>
      <p:pic>
        <p:nvPicPr>
          <p:cNvPr id="6" name="Content Placeholder 5">
            <a:extLst>
              <a:ext uri="{FF2B5EF4-FFF2-40B4-BE49-F238E27FC236}">
                <a16:creationId xmlns:a16="http://schemas.microsoft.com/office/drawing/2014/main" id="{DF732D45-31F9-48B0-9C87-898BC8E5A99D}"/>
              </a:ext>
            </a:extLst>
          </p:cNvPr>
          <p:cNvPicPr>
            <a:picLocks noGrp="1" noChangeAspect="1"/>
          </p:cNvPicPr>
          <p:nvPr>
            <p:ph sz="half" idx="2"/>
          </p:nvPr>
        </p:nvPicPr>
        <p:blipFill>
          <a:blip r:embed="rId4"/>
          <a:stretch>
            <a:fillRect/>
          </a:stretch>
        </p:blipFill>
        <p:spPr>
          <a:xfrm>
            <a:off x="5358887" y="230798"/>
            <a:ext cx="2998228" cy="2998228"/>
          </a:xfrm>
          <a:prstGeom prst="rect">
            <a:avLst/>
          </a:prstGeom>
        </p:spPr>
      </p:pic>
      <p:cxnSp>
        <p:nvCxnSpPr>
          <p:cNvPr id="21" name="Straight Connector 1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4304018"/>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9079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0919E9-E254-814E-91EB-D4A8A1C11A6C}"/>
              </a:ext>
            </a:extLst>
          </p:cNvPr>
          <p:cNvSpPr txBox="1"/>
          <p:nvPr/>
        </p:nvSpPr>
        <p:spPr>
          <a:xfrm>
            <a:off x="402336" y="347472"/>
            <a:ext cx="8311896" cy="369332"/>
          </a:xfrm>
          <a:prstGeom prst="rect">
            <a:avLst/>
          </a:prstGeom>
          <a:noFill/>
        </p:spPr>
        <p:txBody>
          <a:bodyPr wrap="square" rtlCol="0">
            <a:spAutoFit/>
          </a:bodyPr>
          <a:lstStyle/>
          <a:p>
            <a:r>
              <a:rPr lang="en-US" b="1" dirty="0">
                <a:solidFill>
                  <a:srgbClr val="0070C0"/>
                </a:solidFill>
                <a:latin typeface="Arial" panose="020B0604020202020204" pitchFamily="34" charset="0"/>
                <a:cs typeface="Arial" panose="020B0604020202020204" pitchFamily="34" charset="0"/>
              </a:rPr>
              <a:t>LABEL BUBBLING CASE STUDY</a:t>
            </a: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9282ED7-E902-614A-BA67-4BE49739E849}"/>
              </a:ext>
            </a:extLst>
          </p:cNvPr>
          <p:cNvSpPr/>
          <p:nvPr/>
        </p:nvSpPr>
        <p:spPr>
          <a:xfrm>
            <a:off x="402335" y="1263812"/>
            <a:ext cx="4063339" cy="1677895"/>
          </a:xfrm>
          <a:prstGeom prst="rect">
            <a:avLst/>
          </a:prstGeom>
        </p:spPr>
        <p:txBody>
          <a:bodyPr wrap="square">
            <a:spAutoFit/>
          </a:bodyPr>
          <a:lstStyle/>
          <a:p>
            <a:pPr marL="361950" lvl="0" indent="-361950">
              <a:lnSpc>
                <a:spcPct val="150000"/>
              </a:lnSpc>
              <a:spcAft>
                <a:spcPts val="1200"/>
              </a:spcAft>
              <a:buFont typeface="Arial" panose="020B0604020202020204" pitchFamily="34" charset="0"/>
              <a:buChar char="•"/>
            </a:pPr>
            <a:r>
              <a:rPr lang="en-AU" sz="1600" dirty="0">
                <a:solidFill>
                  <a:schemeClr val="bg2">
                    <a:lumMod val="50000"/>
                  </a:schemeClr>
                </a:solidFill>
                <a:latin typeface="Arial" panose="020B0604020202020204" pitchFamily="34" charset="0"/>
                <a:cs typeface="Arial" panose="020B0604020202020204" pitchFamily="34" charset="0"/>
              </a:rPr>
              <a:t>In January 2012 a customer found labelled stock with issues of lifting and bubbling</a:t>
            </a:r>
          </a:p>
          <a:p>
            <a:pPr marL="361950" lvl="0" indent="-361950">
              <a:lnSpc>
                <a:spcPct val="150000"/>
              </a:lnSpc>
              <a:spcAft>
                <a:spcPts val="1200"/>
              </a:spcAft>
              <a:buFont typeface="Arial" panose="020B0604020202020204" pitchFamily="34" charset="0"/>
              <a:buChar char="•"/>
            </a:pPr>
            <a:r>
              <a:rPr lang="en-AU" sz="1600" dirty="0">
                <a:solidFill>
                  <a:schemeClr val="bg2">
                    <a:lumMod val="50000"/>
                  </a:schemeClr>
                </a:solidFill>
                <a:latin typeface="Arial" panose="020B0604020202020204" pitchFamily="34" charset="0"/>
                <a:cs typeface="Arial" panose="020B0604020202020204" pitchFamily="34" charset="0"/>
              </a:rPr>
              <a:t>Product bottled July/August 2011</a:t>
            </a:r>
          </a:p>
        </p:txBody>
      </p:sp>
      <p:pic>
        <p:nvPicPr>
          <p:cNvPr id="6" name="Picture 5">
            <a:extLst>
              <a:ext uri="{FF2B5EF4-FFF2-40B4-BE49-F238E27FC236}">
                <a16:creationId xmlns:a16="http://schemas.microsoft.com/office/drawing/2014/main" id="{79125079-BE98-524A-B3E4-8188298860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47472"/>
            <a:ext cx="3805778" cy="3284438"/>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65802593-FA2A-8D4E-886F-303AD0BA3834}"/>
              </a:ext>
            </a:extLst>
          </p:cNvPr>
          <p:cNvSpPr/>
          <p:nvPr/>
        </p:nvSpPr>
        <p:spPr>
          <a:xfrm>
            <a:off x="4571999" y="3828795"/>
            <a:ext cx="3805779" cy="615553"/>
          </a:xfrm>
          <a:prstGeom prst="rect">
            <a:avLst/>
          </a:prstGeom>
          <a:noFill/>
        </p:spPr>
        <p:txBody>
          <a:bodyPr wrap="square" lIns="0" tIns="0" rIns="0" bIns="0" anchor="ctr">
            <a:spAutoFit/>
          </a:bodyPr>
          <a:lstStyle/>
          <a:p>
            <a:pPr lvl="0" algn="ctr">
              <a:spcAft>
                <a:spcPts val="1200"/>
              </a:spcAft>
            </a:pPr>
            <a:r>
              <a:rPr lang="en-AU" sz="1200" dirty="0">
                <a:solidFill>
                  <a:schemeClr val="bg2">
                    <a:lumMod val="50000"/>
                  </a:schemeClr>
                </a:solidFill>
                <a:latin typeface="Arial" panose="020B0604020202020204" pitchFamily="34" charset="0"/>
                <a:cs typeface="Arial" panose="020B0604020202020204" pitchFamily="34" charset="0"/>
              </a:rPr>
              <a:t>Photo of bubbling seen on the labels in storage</a:t>
            </a:r>
          </a:p>
          <a:p>
            <a:pPr lvl="0" algn="ctr"/>
            <a:endParaRPr lang="en-AU" dirty="0">
              <a:ln w="12700">
                <a:noFill/>
                <a:prstDash val="solid"/>
              </a:ln>
              <a:latin typeface="Frutiger LT Std 57 Cn" panose="020B0606020204020204" pitchFamily="34" charset="0"/>
            </a:endParaRPr>
          </a:p>
        </p:txBody>
      </p:sp>
    </p:spTree>
    <p:extLst>
      <p:ext uri="{BB962C8B-B14F-4D97-AF65-F5344CB8AC3E}">
        <p14:creationId xmlns:p14="http://schemas.microsoft.com/office/powerpoint/2010/main" val="1001785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0919E9-E254-814E-91EB-D4A8A1C11A6C}"/>
              </a:ext>
            </a:extLst>
          </p:cNvPr>
          <p:cNvSpPr txBox="1"/>
          <p:nvPr/>
        </p:nvSpPr>
        <p:spPr>
          <a:xfrm>
            <a:off x="402336" y="347472"/>
            <a:ext cx="8311896" cy="369332"/>
          </a:xfrm>
          <a:prstGeom prst="rect">
            <a:avLst/>
          </a:prstGeom>
          <a:noFill/>
        </p:spPr>
        <p:txBody>
          <a:bodyPr wrap="square" rtlCol="0">
            <a:spAutoFit/>
          </a:bodyPr>
          <a:lstStyle/>
          <a:p>
            <a:r>
              <a:rPr lang="en-US" b="1" dirty="0">
                <a:solidFill>
                  <a:srgbClr val="0070C0"/>
                </a:solidFill>
                <a:latin typeface="Arial" panose="020B0604020202020204" pitchFamily="34" charset="0"/>
                <a:cs typeface="Arial" panose="020B0604020202020204" pitchFamily="34" charset="0"/>
              </a:rPr>
              <a:t>LET’S LOOK AT THE CIRCUMSTANCES IN 2012</a:t>
            </a: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9282ED7-E902-614A-BA67-4BE49739E849}"/>
              </a:ext>
            </a:extLst>
          </p:cNvPr>
          <p:cNvSpPr/>
          <p:nvPr/>
        </p:nvSpPr>
        <p:spPr>
          <a:xfrm>
            <a:off x="402335" y="1263812"/>
            <a:ext cx="8103712" cy="1985672"/>
          </a:xfrm>
          <a:prstGeom prst="rect">
            <a:avLst/>
          </a:prstGeom>
        </p:spPr>
        <p:txBody>
          <a:bodyPr wrap="square">
            <a:spAutoFit/>
          </a:bodyPr>
          <a:lstStyle/>
          <a:p>
            <a:pPr marL="361950" indent="-361950">
              <a:lnSpc>
                <a:spcPct val="150000"/>
              </a:lnSpc>
              <a:spcAft>
                <a:spcPts val="1200"/>
              </a:spcAft>
              <a:buFont typeface="Arial" panose="020B0604020202020204" pitchFamily="34" charset="0"/>
              <a:buChar char="•"/>
            </a:pPr>
            <a:r>
              <a:rPr lang="en-AU" sz="1600" dirty="0">
                <a:solidFill>
                  <a:schemeClr val="bg2">
                    <a:lumMod val="50000"/>
                  </a:schemeClr>
                </a:solidFill>
                <a:latin typeface="Arial" panose="020B0604020202020204" pitchFamily="34" charset="0"/>
                <a:cs typeface="Arial" panose="020B0604020202020204" pitchFamily="34" charset="0"/>
              </a:rPr>
              <a:t>The 4 SKUs were bottled on different dates on 2 different lines</a:t>
            </a:r>
          </a:p>
          <a:p>
            <a:pPr marL="361950" indent="-361950">
              <a:lnSpc>
                <a:spcPct val="150000"/>
              </a:lnSpc>
              <a:spcAft>
                <a:spcPts val="1200"/>
              </a:spcAft>
              <a:buFont typeface="Arial" panose="020B0604020202020204" pitchFamily="34" charset="0"/>
              <a:buChar char="•"/>
            </a:pPr>
            <a:r>
              <a:rPr lang="en-AU" sz="1600" dirty="0">
                <a:solidFill>
                  <a:schemeClr val="bg2">
                    <a:lumMod val="50000"/>
                  </a:schemeClr>
                </a:solidFill>
                <a:latin typeface="Arial" panose="020B0604020202020204" pitchFamily="34" charset="0"/>
                <a:cs typeface="Arial" panose="020B0604020202020204" pitchFamily="34" charset="0"/>
              </a:rPr>
              <a:t>The lifting/bubbling was similar across all 4 SKUs</a:t>
            </a:r>
          </a:p>
          <a:p>
            <a:pPr marL="361950" indent="-361950">
              <a:lnSpc>
                <a:spcPct val="150000"/>
              </a:lnSpc>
              <a:spcAft>
                <a:spcPts val="1200"/>
              </a:spcAft>
              <a:buFont typeface="Arial" panose="020B0604020202020204" pitchFamily="34" charset="0"/>
              <a:buChar char="•"/>
            </a:pPr>
            <a:r>
              <a:rPr lang="en-AU" sz="1600" dirty="0">
                <a:solidFill>
                  <a:schemeClr val="bg2">
                    <a:lumMod val="50000"/>
                  </a:schemeClr>
                </a:solidFill>
                <a:latin typeface="Arial" panose="020B0604020202020204" pitchFamily="34" charset="0"/>
                <a:cs typeface="Arial" panose="020B0604020202020204" pitchFamily="34" charset="0"/>
              </a:rPr>
              <a:t>All finished stock was held in customer warehouse</a:t>
            </a:r>
          </a:p>
          <a:p>
            <a:pPr marL="361950" indent="-361950">
              <a:lnSpc>
                <a:spcPct val="150000"/>
              </a:lnSpc>
              <a:spcAft>
                <a:spcPts val="1200"/>
              </a:spcAft>
              <a:buFont typeface="Arial" panose="020B0604020202020204" pitchFamily="34" charset="0"/>
              <a:buChar char="•"/>
            </a:pPr>
            <a:r>
              <a:rPr lang="en-AU" sz="1600" dirty="0">
                <a:solidFill>
                  <a:schemeClr val="bg2">
                    <a:lumMod val="50000"/>
                  </a:schemeClr>
                </a:solidFill>
                <a:latin typeface="Arial" panose="020B0604020202020204" pitchFamily="34" charset="0"/>
                <a:cs typeface="Arial" panose="020B0604020202020204" pitchFamily="34" charset="0"/>
              </a:rPr>
              <a:t>Two different printers produced the labels for the 4 SKUs</a:t>
            </a:r>
          </a:p>
        </p:txBody>
      </p:sp>
    </p:spTree>
    <p:extLst>
      <p:ext uri="{BB962C8B-B14F-4D97-AF65-F5344CB8AC3E}">
        <p14:creationId xmlns:p14="http://schemas.microsoft.com/office/powerpoint/2010/main" val="3773843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0919E9-E254-814E-91EB-D4A8A1C11A6C}"/>
              </a:ext>
            </a:extLst>
          </p:cNvPr>
          <p:cNvSpPr txBox="1"/>
          <p:nvPr/>
        </p:nvSpPr>
        <p:spPr>
          <a:xfrm>
            <a:off x="402336" y="347472"/>
            <a:ext cx="8311896" cy="369332"/>
          </a:xfrm>
          <a:prstGeom prst="rect">
            <a:avLst/>
          </a:prstGeom>
          <a:noFill/>
        </p:spPr>
        <p:txBody>
          <a:bodyPr wrap="square" rtlCol="0">
            <a:spAutoFit/>
          </a:bodyPr>
          <a:lstStyle/>
          <a:p>
            <a:r>
              <a:rPr lang="en-US" b="1" dirty="0">
                <a:solidFill>
                  <a:srgbClr val="0070C0"/>
                </a:solidFill>
                <a:latin typeface="Arial" panose="020B0604020202020204" pitchFamily="34" charset="0"/>
                <a:cs typeface="Arial" panose="020B0604020202020204" pitchFamily="34" charset="0"/>
              </a:rPr>
              <a:t>LABEL TRIALS</a:t>
            </a: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9282ED7-E902-614A-BA67-4BE49739E849}"/>
              </a:ext>
            </a:extLst>
          </p:cNvPr>
          <p:cNvSpPr/>
          <p:nvPr/>
        </p:nvSpPr>
        <p:spPr>
          <a:xfrm>
            <a:off x="402335" y="1263812"/>
            <a:ext cx="4063339" cy="2677656"/>
          </a:xfrm>
          <a:prstGeom prst="rect">
            <a:avLst/>
          </a:prstGeom>
        </p:spPr>
        <p:txBody>
          <a:bodyPr wrap="square">
            <a:spAutoFit/>
          </a:bodyPr>
          <a:lstStyle/>
          <a:p>
            <a:pPr marL="361950" lvl="0" indent="-361950">
              <a:spcAft>
                <a:spcPts val="1200"/>
              </a:spcAft>
              <a:buFont typeface="Arial" panose="020B0604020202020204" pitchFamily="34" charset="0"/>
              <a:buChar char="•"/>
            </a:pPr>
            <a:r>
              <a:rPr lang="en-AU" sz="1600" dirty="0">
                <a:solidFill>
                  <a:schemeClr val="bg2">
                    <a:lumMod val="50000"/>
                  </a:schemeClr>
                </a:solidFill>
                <a:latin typeface="Arial" panose="020B0604020202020204" pitchFamily="34" charset="0"/>
                <a:cs typeface="Arial" panose="020B0604020202020204" pitchFamily="34" charset="0"/>
              </a:rPr>
              <a:t>Trials included:</a:t>
            </a:r>
          </a:p>
          <a:p>
            <a:pPr marL="809625" lvl="0" indent="-369888" defTabSz="1162050">
              <a:spcAft>
                <a:spcPts val="1200"/>
              </a:spcAft>
              <a:buFont typeface="Arial" panose="020B0604020202020204" pitchFamily="34" charset="0"/>
              <a:buChar char="•"/>
            </a:pPr>
            <a:r>
              <a:rPr lang="en-AU" sz="1600" dirty="0">
                <a:solidFill>
                  <a:schemeClr val="bg2">
                    <a:lumMod val="50000"/>
                  </a:schemeClr>
                </a:solidFill>
                <a:latin typeface="Arial" panose="020B0604020202020204" pitchFamily="34" charset="0"/>
                <a:cs typeface="Arial" panose="020B0604020202020204" pitchFamily="34" charset="0"/>
              </a:rPr>
              <a:t>Two Printers </a:t>
            </a:r>
          </a:p>
          <a:p>
            <a:pPr marL="809625" lvl="0" indent="-369888" defTabSz="1162050">
              <a:spcAft>
                <a:spcPts val="1200"/>
              </a:spcAft>
              <a:buFont typeface="Arial" panose="020B0604020202020204" pitchFamily="34" charset="0"/>
              <a:buChar char="•"/>
            </a:pPr>
            <a:r>
              <a:rPr lang="en-AU" sz="1600" dirty="0">
                <a:solidFill>
                  <a:schemeClr val="bg2">
                    <a:lumMod val="50000"/>
                  </a:schemeClr>
                </a:solidFill>
                <a:latin typeface="Arial" panose="020B0604020202020204" pitchFamily="34" charset="0"/>
                <a:cs typeface="Arial" panose="020B0604020202020204" pitchFamily="34" charset="0"/>
              </a:rPr>
              <a:t>Two Face stocks</a:t>
            </a:r>
          </a:p>
          <a:p>
            <a:pPr marL="809625" lvl="0" indent="-369888" defTabSz="1162050">
              <a:buFont typeface="Arial" panose="020B0604020202020204" pitchFamily="34" charset="0"/>
              <a:buChar char="•"/>
            </a:pPr>
            <a:r>
              <a:rPr lang="en-AU" sz="1600" dirty="0">
                <a:ln w="12700">
                  <a:noFill/>
                  <a:prstDash val="solid"/>
                </a:ln>
                <a:solidFill>
                  <a:schemeClr val="bg2">
                    <a:lumMod val="50000"/>
                  </a:schemeClr>
                </a:solidFill>
                <a:latin typeface="Arial" panose="020B0604020202020204" pitchFamily="34" charset="0"/>
                <a:cs typeface="Arial" panose="020B0604020202020204" pitchFamily="34" charset="0"/>
              </a:rPr>
              <a:t>Label coatings:</a:t>
            </a:r>
          </a:p>
          <a:p>
            <a:pPr marL="1724025" lvl="1" indent="-457200">
              <a:buFont typeface="Wingdings" panose="05000000000000000000" pitchFamily="2" charset="2"/>
              <a:buChar char="§"/>
            </a:pPr>
            <a:r>
              <a:rPr lang="en-AU" sz="1600" dirty="0">
                <a:ln w="12700">
                  <a:noFill/>
                  <a:prstDash val="solid"/>
                </a:ln>
                <a:solidFill>
                  <a:schemeClr val="bg2">
                    <a:lumMod val="50000"/>
                  </a:schemeClr>
                </a:solidFill>
                <a:latin typeface="Arial" panose="020B0604020202020204" pitchFamily="34" charset="0"/>
                <a:cs typeface="Arial" panose="020B0604020202020204" pitchFamily="34" charset="0"/>
              </a:rPr>
              <a:t>Extra Coating</a:t>
            </a:r>
          </a:p>
          <a:p>
            <a:pPr marL="1724025" lvl="1" indent="-457200">
              <a:buFont typeface="Wingdings" panose="05000000000000000000" pitchFamily="2" charset="2"/>
              <a:buChar char="§"/>
            </a:pPr>
            <a:r>
              <a:rPr lang="en-AU" sz="1600" dirty="0">
                <a:ln w="12700">
                  <a:noFill/>
                  <a:prstDash val="solid"/>
                </a:ln>
                <a:solidFill>
                  <a:schemeClr val="bg2">
                    <a:lumMod val="50000"/>
                  </a:schemeClr>
                </a:solidFill>
                <a:latin typeface="Arial" panose="020B0604020202020204" pitchFamily="34" charset="0"/>
                <a:cs typeface="Arial" panose="020B0604020202020204" pitchFamily="34" charset="0"/>
              </a:rPr>
              <a:t>Standard Coating</a:t>
            </a:r>
          </a:p>
          <a:p>
            <a:pPr marL="1724025" lvl="1" indent="-457200">
              <a:buFont typeface="Wingdings" panose="05000000000000000000" pitchFamily="2" charset="2"/>
              <a:buChar char="§"/>
            </a:pPr>
            <a:r>
              <a:rPr lang="en-AU" sz="1600" dirty="0">
                <a:ln w="12700">
                  <a:noFill/>
                  <a:prstDash val="solid"/>
                </a:ln>
                <a:solidFill>
                  <a:schemeClr val="bg2">
                    <a:lumMod val="50000"/>
                  </a:schemeClr>
                </a:solidFill>
                <a:latin typeface="Arial" panose="020B0604020202020204" pitchFamily="34" charset="0"/>
                <a:cs typeface="Arial" panose="020B0604020202020204" pitchFamily="34" charset="0"/>
              </a:rPr>
              <a:t>Control Label</a:t>
            </a:r>
          </a:p>
          <a:p>
            <a:pPr marL="457200" lvl="0" indent="-457200">
              <a:spcBef>
                <a:spcPts val="1200"/>
              </a:spcBef>
              <a:buFont typeface="Arial" panose="020B0604020202020204" pitchFamily="34" charset="0"/>
              <a:buChar char="•"/>
            </a:pPr>
            <a:r>
              <a:rPr lang="en-AU" sz="1600" dirty="0">
                <a:ln w="12700">
                  <a:noFill/>
                  <a:prstDash val="solid"/>
                </a:ln>
                <a:solidFill>
                  <a:schemeClr val="bg2">
                    <a:lumMod val="50000"/>
                  </a:schemeClr>
                </a:solidFill>
                <a:latin typeface="Arial" panose="020B0604020202020204" pitchFamily="34" charset="0"/>
                <a:cs typeface="Arial" panose="020B0604020202020204" pitchFamily="34" charset="0"/>
              </a:rPr>
              <a:t>Three tests were performed</a:t>
            </a:r>
          </a:p>
        </p:txBody>
      </p:sp>
      <p:pic>
        <p:nvPicPr>
          <p:cNvPr id="8" name="Picture 7">
            <a:extLst>
              <a:ext uri="{FF2B5EF4-FFF2-40B4-BE49-F238E27FC236}">
                <a16:creationId xmlns:a16="http://schemas.microsoft.com/office/drawing/2014/main" id="{4E1D4DDD-9EDF-D145-BDF3-6246CA39D0D2}"/>
              </a:ext>
            </a:extLst>
          </p:cNvPr>
          <p:cNvPicPr>
            <a:picLocks noChangeAspect="1"/>
          </p:cNvPicPr>
          <p:nvPr/>
        </p:nvPicPr>
        <p:blipFill rotWithShape="1">
          <a:blip r:embed="rId3">
            <a:extLst>
              <a:ext uri="{28A0092B-C50C-407E-A947-70E740481C1C}">
                <a14:useLocalDpi xmlns:a14="http://schemas.microsoft.com/office/drawing/2010/main" val="0"/>
              </a:ext>
            </a:extLst>
          </a:blip>
          <a:srcRect b="23636"/>
          <a:stretch/>
        </p:blipFill>
        <p:spPr>
          <a:xfrm>
            <a:off x="4137252" y="532138"/>
            <a:ext cx="4675272" cy="26776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0539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0919E9-E254-814E-91EB-D4A8A1C11A6C}"/>
              </a:ext>
            </a:extLst>
          </p:cNvPr>
          <p:cNvSpPr txBox="1"/>
          <p:nvPr/>
        </p:nvSpPr>
        <p:spPr>
          <a:xfrm>
            <a:off x="402336" y="347472"/>
            <a:ext cx="8311896" cy="369332"/>
          </a:xfrm>
          <a:prstGeom prst="rect">
            <a:avLst/>
          </a:prstGeom>
          <a:noFill/>
        </p:spPr>
        <p:txBody>
          <a:bodyPr wrap="square" rtlCol="0">
            <a:spAutoFit/>
          </a:bodyPr>
          <a:lstStyle/>
          <a:p>
            <a:r>
              <a:rPr lang="en-US" b="1" dirty="0">
                <a:solidFill>
                  <a:srgbClr val="0070C0"/>
                </a:solidFill>
                <a:latin typeface="Arial" panose="020B0604020202020204" pitchFamily="34" charset="0"/>
                <a:cs typeface="Arial" panose="020B0604020202020204" pitchFamily="34" charset="0"/>
              </a:rPr>
              <a:t>TEST 1: STEAM TEST</a:t>
            </a: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9282ED7-E902-614A-BA67-4BE49739E849}"/>
              </a:ext>
            </a:extLst>
          </p:cNvPr>
          <p:cNvSpPr/>
          <p:nvPr/>
        </p:nvSpPr>
        <p:spPr>
          <a:xfrm>
            <a:off x="402335" y="1029896"/>
            <a:ext cx="8103712" cy="785343"/>
          </a:xfrm>
          <a:prstGeom prst="rect">
            <a:avLst/>
          </a:prstGeom>
        </p:spPr>
        <p:txBody>
          <a:bodyPr wrap="square">
            <a:spAutoFit/>
          </a:bodyPr>
          <a:lstStyle/>
          <a:p>
            <a:pPr marL="361950" indent="-361950">
              <a:lnSpc>
                <a:spcPct val="150000"/>
              </a:lnSpc>
              <a:spcAft>
                <a:spcPts val="1200"/>
              </a:spcAft>
              <a:buFont typeface="Arial" panose="020B0604020202020204" pitchFamily="34" charset="0"/>
              <a:buChar char="•"/>
            </a:pPr>
            <a:r>
              <a:rPr lang="en-AU" sz="1600" dirty="0">
                <a:solidFill>
                  <a:schemeClr val="bg2">
                    <a:lumMod val="50000"/>
                  </a:schemeClr>
                </a:solidFill>
                <a:latin typeface="Arial" panose="020B0604020202020204" pitchFamily="34" charset="0"/>
                <a:cs typeface="Arial" panose="020B0604020202020204" pitchFamily="34" charset="0"/>
              </a:rPr>
              <a:t>Sample bottles were taken from the line and left to stand for 24 hours – then held over steam for 30 seconds</a:t>
            </a:r>
            <a:endParaRPr lang="en-AU" sz="1600" dirty="0">
              <a:ln w="12700">
                <a:noFill/>
                <a:prstDash val="solid"/>
              </a:ln>
              <a:solidFill>
                <a:schemeClr val="bg2">
                  <a:lumMod val="50000"/>
                </a:schemeClr>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FAF87E5-F34B-8E43-A379-8778679BA167}"/>
              </a:ext>
            </a:extLst>
          </p:cNvPr>
          <p:cNvSpPr/>
          <p:nvPr/>
        </p:nvSpPr>
        <p:spPr>
          <a:xfrm>
            <a:off x="402334" y="2330869"/>
            <a:ext cx="8103711" cy="1661993"/>
          </a:xfrm>
          <a:prstGeom prst="rect">
            <a:avLst/>
          </a:prstGeom>
        </p:spPr>
        <p:txBody>
          <a:bodyPr wrap="square">
            <a:spAutoFit/>
          </a:bodyPr>
          <a:lstStyle/>
          <a:p>
            <a:pPr lvl="0">
              <a:spcAft>
                <a:spcPts val="1200"/>
              </a:spcAft>
            </a:pPr>
            <a:r>
              <a:rPr lang="en-AU" sz="1600" b="1" dirty="0">
                <a:solidFill>
                  <a:srgbClr val="0070C0"/>
                </a:solidFill>
                <a:latin typeface="Arial" panose="020B0604020202020204" pitchFamily="34" charset="0"/>
                <a:cs typeface="Arial" panose="020B0604020202020204" pitchFamily="34" charset="0"/>
              </a:rPr>
              <a:t>RESULTS</a:t>
            </a:r>
            <a:endParaRPr lang="en-AU" sz="1600" b="1" dirty="0">
              <a:ln w="12700">
                <a:noFill/>
                <a:prstDash val="solid"/>
              </a:ln>
              <a:solidFill>
                <a:srgbClr val="0070C0"/>
              </a:solidFill>
              <a:latin typeface="Arial" panose="020B0604020202020204" pitchFamily="34" charset="0"/>
              <a:cs typeface="Arial" panose="020B0604020202020204" pitchFamily="34" charset="0"/>
            </a:endParaRPr>
          </a:p>
          <a:p>
            <a:pPr marL="352425" indent="-352425">
              <a:spcAft>
                <a:spcPts val="1200"/>
              </a:spcAft>
              <a:buFont typeface="Arial" panose="020B0604020202020204" pitchFamily="34" charset="0"/>
              <a:buChar char="•"/>
            </a:pPr>
            <a:r>
              <a:rPr lang="en-AU" sz="1600" dirty="0">
                <a:ln w="12700">
                  <a:noFill/>
                  <a:prstDash val="solid"/>
                </a:ln>
                <a:solidFill>
                  <a:schemeClr val="bg2">
                    <a:lumMod val="50000"/>
                  </a:schemeClr>
                </a:solidFill>
                <a:latin typeface="Arial" panose="020B0604020202020204" pitchFamily="34" charset="0"/>
                <a:cs typeface="Arial" panose="020B0604020202020204" pitchFamily="34" charset="0"/>
              </a:rPr>
              <a:t>Bubbling occurred around the embossed logo on all labels</a:t>
            </a:r>
          </a:p>
          <a:p>
            <a:pPr marL="352425" lvl="0" indent="-352425">
              <a:lnSpc>
                <a:spcPct val="150000"/>
              </a:lnSpc>
              <a:spcAft>
                <a:spcPts val="1200"/>
              </a:spcAft>
              <a:buFont typeface="Arial" panose="020B0604020202020204" pitchFamily="34" charset="0"/>
              <a:buChar char="•"/>
            </a:pPr>
            <a:r>
              <a:rPr lang="en-AU" sz="1600" dirty="0">
                <a:ln w="12700">
                  <a:noFill/>
                  <a:prstDash val="solid"/>
                </a:ln>
                <a:solidFill>
                  <a:schemeClr val="bg2">
                    <a:lumMod val="50000"/>
                  </a:schemeClr>
                </a:solidFill>
                <a:latin typeface="Arial" panose="020B0604020202020204" pitchFamily="34" charset="0"/>
                <a:cs typeface="Arial" panose="020B0604020202020204" pitchFamily="34" charset="0"/>
              </a:rPr>
              <a:t>Labels with extra coating showed less bubbling or no signs of bubbling</a:t>
            </a:r>
          </a:p>
          <a:p>
            <a:pPr marL="352425" lvl="0" indent="-352425">
              <a:spcAft>
                <a:spcPts val="1200"/>
              </a:spcAft>
              <a:buFont typeface="Arial" panose="020B0604020202020204" pitchFamily="34" charset="0"/>
              <a:buChar char="•"/>
            </a:pPr>
            <a:r>
              <a:rPr lang="en-AU" sz="1600" dirty="0">
                <a:ln w="12700">
                  <a:noFill/>
                  <a:prstDash val="solid"/>
                </a:ln>
                <a:solidFill>
                  <a:schemeClr val="bg2">
                    <a:lumMod val="50000"/>
                  </a:schemeClr>
                </a:solidFill>
                <a:latin typeface="Arial" panose="020B0604020202020204" pitchFamily="34" charset="0"/>
                <a:cs typeface="Arial" panose="020B0604020202020204" pitchFamily="34" charset="0"/>
              </a:rPr>
              <a:t>Control label displayed minimum bubbling</a:t>
            </a:r>
          </a:p>
        </p:txBody>
      </p:sp>
    </p:spTree>
    <p:extLst>
      <p:ext uri="{BB962C8B-B14F-4D97-AF65-F5344CB8AC3E}">
        <p14:creationId xmlns:p14="http://schemas.microsoft.com/office/powerpoint/2010/main" val="1671177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0919E9-E254-814E-91EB-D4A8A1C11A6C}"/>
              </a:ext>
            </a:extLst>
          </p:cNvPr>
          <p:cNvSpPr txBox="1"/>
          <p:nvPr/>
        </p:nvSpPr>
        <p:spPr>
          <a:xfrm>
            <a:off x="402336" y="347472"/>
            <a:ext cx="8311896" cy="369332"/>
          </a:xfrm>
          <a:prstGeom prst="rect">
            <a:avLst/>
          </a:prstGeom>
          <a:noFill/>
        </p:spPr>
        <p:txBody>
          <a:bodyPr wrap="square" rtlCol="0">
            <a:spAutoFit/>
          </a:bodyPr>
          <a:lstStyle/>
          <a:p>
            <a:r>
              <a:rPr lang="en-US" b="1" dirty="0">
                <a:solidFill>
                  <a:srgbClr val="0070C0"/>
                </a:solidFill>
                <a:latin typeface="Arial" panose="020B0604020202020204" pitchFamily="34" charset="0"/>
                <a:cs typeface="Arial" panose="020B0604020202020204" pitchFamily="34" charset="0"/>
              </a:rPr>
              <a:t>TEST 2: CONDENSATION TEST</a:t>
            </a: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9282ED7-E902-614A-BA67-4BE49739E849}"/>
              </a:ext>
            </a:extLst>
          </p:cNvPr>
          <p:cNvSpPr/>
          <p:nvPr/>
        </p:nvSpPr>
        <p:spPr>
          <a:xfrm>
            <a:off x="402335" y="869555"/>
            <a:ext cx="8103712" cy="1308563"/>
          </a:xfrm>
          <a:prstGeom prst="rect">
            <a:avLst/>
          </a:prstGeom>
        </p:spPr>
        <p:txBody>
          <a:bodyPr wrap="square">
            <a:spAutoFit/>
          </a:bodyPr>
          <a:lstStyle/>
          <a:p>
            <a:pPr marL="361950" indent="-361950">
              <a:lnSpc>
                <a:spcPct val="150000"/>
              </a:lnSpc>
              <a:spcAft>
                <a:spcPts val="1200"/>
              </a:spcAft>
              <a:buFont typeface="Arial" panose="020B0604020202020204" pitchFamily="34" charset="0"/>
              <a:buChar char="•"/>
            </a:pPr>
            <a:r>
              <a:rPr lang="en-AU" sz="1600" dirty="0">
                <a:solidFill>
                  <a:schemeClr val="bg2">
                    <a:lumMod val="50000"/>
                  </a:schemeClr>
                </a:solidFill>
                <a:latin typeface="Arial" panose="020B0604020202020204" pitchFamily="34" charset="0"/>
                <a:cs typeface="Arial" panose="020B0604020202020204" pitchFamily="34" charset="0"/>
              </a:rPr>
              <a:t>Sample bottles were taken from the line and left to stand for 24 hours </a:t>
            </a:r>
          </a:p>
          <a:p>
            <a:pPr marL="361950" lvl="0" indent="-361950">
              <a:lnSpc>
                <a:spcPct val="150000"/>
              </a:lnSpc>
              <a:spcAft>
                <a:spcPts val="1200"/>
              </a:spcAft>
              <a:buFont typeface="Arial" panose="020B0604020202020204" pitchFamily="34" charset="0"/>
              <a:buChar char="•"/>
            </a:pPr>
            <a:r>
              <a:rPr lang="en-AU" sz="1600" dirty="0">
                <a:solidFill>
                  <a:schemeClr val="bg2">
                    <a:lumMod val="50000"/>
                  </a:schemeClr>
                </a:solidFill>
                <a:latin typeface="Arial" panose="020B0604020202020204" pitchFamily="34" charset="0"/>
                <a:cs typeface="Arial" panose="020B0604020202020204" pitchFamily="34" charset="0"/>
              </a:rPr>
              <a:t>Bottles then refrigerated for 24 hours, removed and then placed high humidity conditions</a:t>
            </a:r>
            <a:endParaRPr lang="en-AU" sz="1600" dirty="0">
              <a:ln w="12700">
                <a:noFill/>
                <a:prstDash val="solid"/>
              </a:ln>
              <a:solidFill>
                <a:schemeClr val="bg2">
                  <a:lumMod val="50000"/>
                </a:schemeClr>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FAF87E5-F34B-8E43-A379-8778679BA167}"/>
              </a:ext>
            </a:extLst>
          </p:cNvPr>
          <p:cNvSpPr/>
          <p:nvPr/>
        </p:nvSpPr>
        <p:spPr>
          <a:xfrm>
            <a:off x="402334" y="2330869"/>
            <a:ext cx="8103711" cy="1862561"/>
          </a:xfrm>
          <a:prstGeom prst="rect">
            <a:avLst/>
          </a:prstGeom>
        </p:spPr>
        <p:txBody>
          <a:bodyPr wrap="square">
            <a:spAutoFit/>
          </a:bodyPr>
          <a:lstStyle/>
          <a:p>
            <a:pPr lvl="0">
              <a:spcAft>
                <a:spcPts val="1200"/>
              </a:spcAft>
            </a:pPr>
            <a:r>
              <a:rPr lang="en-AU" sz="1600" b="1" dirty="0">
                <a:solidFill>
                  <a:srgbClr val="0070C0"/>
                </a:solidFill>
                <a:latin typeface="Arial" panose="020B0604020202020204" pitchFamily="34" charset="0"/>
                <a:cs typeface="Arial" panose="020B0604020202020204" pitchFamily="34" charset="0"/>
              </a:rPr>
              <a:t>RESULTS</a:t>
            </a:r>
            <a:endParaRPr lang="en-AU" sz="1600" b="1" dirty="0">
              <a:ln w="12700">
                <a:noFill/>
                <a:prstDash val="solid"/>
              </a:ln>
              <a:solidFill>
                <a:srgbClr val="0070C0"/>
              </a:solidFill>
              <a:latin typeface="Arial" panose="020B0604020202020204" pitchFamily="34" charset="0"/>
              <a:cs typeface="Arial" panose="020B0604020202020204" pitchFamily="34" charset="0"/>
            </a:endParaRPr>
          </a:p>
          <a:p>
            <a:pPr marL="352425" indent="-352425">
              <a:lnSpc>
                <a:spcPct val="150000"/>
              </a:lnSpc>
              <a:spcAft>
                <a:spcPts val="1200"/>
              </a:spcAft>
              <a:buFont typeface="Arial" panose="020B0604020202020204" pitchFamily="34" charset="0"/>
              <a:buChar char="•"/>
            </a:pPr>
            <a:r>
              <a:rPr lang="en-AU" sz="1600" dirty="0">
                <a:ln w="12700">
                  <a:noFill/>
                  <a:prstDash val="solid"/>
                </a:ln>
                <a:solidFill>
                  <a:schemeClr val="bg2">
                    <a:lumMod val="50000"/>
                  </a:schemeClr>
                </a:solidFill>
                <a:latin typeface="Arial" panose="020B0604020202020204" pitchFamily="34" charset="0"/>
                <a:cs typeface="Arial" panose="020B0604020202020204" pitchFamily="34" charset="0"/>
              </a:rPr>
              <a:t>All bubbling that occurred was around the embossed logo and bottle seam</a:t>
            </a:r>
          </a:p>
          <a:p>
            <a:pPr marL="352425" lvl="0" indent="-352425">
              <a:lnSpc>
                <a:spcPct val="150000"/>
              </a:lnSpc>
              <a:spcAft>
                <a:spcPts val="1200"/>
              </a:spcAft>
              <a:buFont typeface="Arial" panose="020B0604020202020204" pitchFamily="34" charset="0"/>
              <a:buChar char="•"/>
            </a:pPr>
            <a:r>
              <a:rPr lang="en-AU" sz="1600" dirty="0">
                <a:ln w="12700">
                  <a:noFill/>
                  <a:prstDash val="solid"/>
                </a:ln>
                <a:solidFill>
                  <a:schemeClr val="bg2">
                    <a:lumMod val="50000"/>
                  </a:schemeClr>
                </a:solidFill>
                <a:latin typeface="Arial" panose="020B0604020202020204" pitchFamily="34" charset="0"/>
                <a:cs typeface="Arial" panose="020B0604020202020204" pitchFamily="34" charset="0"/>
              </a:rPr>
              <a:t>Labels with extra coating showed less bubbling, or no signs of bubbling</a:t>
            </a:r>
          </a:p>
          <a:p>
            <a:pPr marL="352425" lvl="0" indent="-352425">
              <a:lnSpc>
                <a:spcPct val="150000"/>
              </a:lnSpc>
              <a:spcAft>
                <a:spcPts val="1200"/>
              </a:spcAft>
              <a:buFont typeface="Arial" panose="020B0604020202020204" pitchFamily="34" charset="0"/>
              <a:buChar char="•"/>
            </a:pPr>
            <a:r>
              <a:rPr lang="en-AU" sz="1600" dirty="0">
                <a:ln w="12700">
                  <a:noFill/>
                  <a:prstDash val="solid"/>
                </a:ln>
                <a:solidFill>
                  <a:schemeClr val="bg2">
                    <a:lumMod val="50000"/>
                  </a:schemeClr>
                </a:solidFill>
                <a:latin typeface="Arial" panose="020B0604020202020204" pitchFamily="34" charset="0"/>
                <a:cs typeface="Arial" panose="020B0604020202020204" pitchFamily="34" charset="0"/>
              </a:rPr>
              <a:t>Control label displayed minimum bubbling</a:t>
            </a:r>
          </a:p>
        </p:txBody>
      </p:sp>
    </p:spTree>
    <p:extLst>
      <p:ext uri="{BB962C8B-B14F-4D97-AF65-F5344CB8AC3E}">
        <p14:creationId xmlns:p14="http://schemas.microsoft.com/office/powerpoint/2010/main" val="3928471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0919E9-E254-814E-91EB-D4A8A1C11A6C}"/>
              </a:ext>
            </a:extLst>
          </p:cNvPr>
          <p:cNvSpPr txBox="1"/>
          <p:nvPr/>
        </p:nvSpPr>
        <p:spPr>
          <a:xfrm>
            <a:off x="402336" y="347472"/>
            <a:ext cx="8311896" cy="369332"/>
          </a:xfrm>
          <a:prstGeom prst="rect">
            <a:avLst/>
          </a:prstGeom>
          <a:noFill/>
        </p:spPr>
        <p:txBody>
          <a:bodyPr wrap="square" rtlCol="0">
            <a:spAutoFit/>
          </a:bodyPr>
          <a:lstStyle/>
          <a:p>
            <a:r>
              <a:rPr lang="en-US" b="1" dirty="0">
                <a:solidFill>
                  <a:srgbClr val="0070C0"/>
                </a:solidFill>
                <a:latin typeface="Arial" panose="020B0604020202020204" pitchFamily="34" charset="0"/>
                <a:cs typeface="Arial" panose="020B0604020202020204" pitchFamily="34" charset="0"/>
              </a:rPr>
              <a:t>TEST 3: CONDENSATION TEST</a:t>
            </a: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9282ED7-E902-614A-BA67-4BE49739E849}"/>
              </a:ext>
            </a:extLst>
          </p:cNvPr>
          <p:cNvSpPr/>
          <p:nvPr/>
        </p:nvSpPr>
        <p:spPr>
          <a:xfrm>
            <a:off x="402335" y="869555"/>
            <a:ext cx="8103712" cy="1308563"/>
          </a:xfrm>
          <a:prstGeom prst="rect">
            <a:avLst/>
          </a:prstGeom>
        </p:spPr>
        <p:txBody>
          <a:bodyPr wrap="square">
            <a:spAutoFit/>
          </a:bodyPr>
          <a:lstStyle/>
          <a:p>
            <a:pPr marL="361950" lvl="0" indent="-361950">
              <a:lnSpc>
                <a:spcPct val="150000"/>
              </a:lnSpc>
              <a:spcAft>
                <a:spcPts val="1200"/>
              </a:spcAft>
              <a:buFont typeface="Arial" panose="020B0604020202020204" pitchFamily="34" charset="0"/>
              <a:buChar char="•"/>
            </a:pPr>
            <a:r>
              <a:rPr lang="en-AU" sz="1600" dirty="0">
                <a:solidFill>
                  <a:schemeClr val="bg2">
                    <a:lumMod val="50000"/>
                  </a:schemeClr>
                </a:solidFill>
                <a:latin typeface="Arial" panose="020B0604020202020204" pitchFamily="34" charset="0"/>
                <a:cs typeface="Arial" panose="020B0604020202020204" pitchFamily="34" charset="0"/>
              </a:rPr>
              <a:t>Sample bottles were taken from the line and left to stand for 48 hours </a:t>
            </a:r>
          </a:p>
          <a:p>
            <a:pPr marL="361950" lvl="0" indent="-361950">
              <a:lnSpc>
                <a:spcPct val="150000"/>
              </a:lnSpc>
              <a:spcAft>
                <a:spcPts val="1200"/>
              </a:spcAft>
              <a:buFont typeface="Arial" panose="020B0604020202020204" pitchFamily="34" charset="0"/>
              <a:buChar char="•"/>
            </a:pPr>
            <a:r>
              <a:rPr lang="en-AU" sz="1600" dirty="0">
                <a:solidFill>
                  <a:schemeClr val="bg2">
                    <a:lumMod val="50000"/>
                  </a:schemeClr>
                </a:solidFill>
                <a:latin typeface="Arial" panose="020B0604020202020204" pitchFamily="34" charset="0"/>
                <a:cs typeface="Arial" panose="020B0604020202020204" pitchFamily="34" charset="0"/>
              </a:rPr>
              <a:t>Bottles then refrigerated for 24 hours, removed and then placed high humidity conditions</a:t>
            </a:r>
            <a:endParaRPr lang="en-AU" sz="1600" dirty="0">
              <a:ln w="12700">
                <a:noFill/>
                <a:prstDash val="solid"/>
              </a:ln>
              <a:solidFill>
                <a:schemeClr val="bg2">
                  <a:lumMod val="50000"/>
                </a:schemeClr>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FAF87E5-F34B-8E43-A379-8778679BA167}"/>
              </a:ext>
            </a:extLst>
          </p:cNvPr>
          <p:cNvSpPr/>
          <p:nvPr/>
        </p:nvSpPr>
        <p:spPr>
          <a:xfrm>
            <a:off x="402334" y="2330869"/>
            <a:ext cx="8103711" cy="2385781"/>
          </a:xfrm>
          <a:prstGeom prst="rect">
            <a:avLst/>
          </a:prstGeom>
        </p:spPr>
        <p:txBody>
          <a:bodyPr wrap="square">
            <a:spAutoFit/>
          </a:bodyPr>
          <a:lstStyle/>
          <a:p>
            <a:pPr lvl="0">
              <a:spcAft>
                <a:spcPts val="1200"/>
              </a:spcAft>
            </a:pPr>
            <a:r>
              <a:rPr lang="en-AU" sz="1600" b="1" dirty="0">
                <a:solidFill>
                  <a:srgbClr val="0070C0"/>
                </a:solidFill>
                <a:latin typeface="Arial" panose="020B0604020202020204" pitchFamily="34" charset="0"/>
                <a:cs typeface="Arial" panose="020B0604020202020204" pitchFamily="34" charset="0"/>
              </a:rPr>
              <a:t>RESULTS</a:t>
            </a:r>
            <a:endParaRPr lang="en-AU" sz="1600" b="1" dirty="0">
              <a:ln w="12700">
                <a:noFill/>
                <a:prstDash val="solid"/>
              </a:ln>
              <a:solidFill>
                <a:srgbClr val="0070C0"/>
              </a:solidFill>
              <a:latin typeface="Arial" panose="020B0604020202020204" pitchFamily="34" charset="0"/>
              <a:cs typeface="Arial" panose="020B0604020202020204" pitchFamily="34" charset="0"/>
            </a:endParaRPr>
          </a:p>
          <a:p>
            <a:pPr marL="361950" indent="-361950">
              <a:lnSpc>
                <a:spcPct val="150000"/>
              </a:lnSpc>
              <a:spcAft>
                <a:spcPts val="1200"/>
              </a:spcAft>
              <a:buFont typeface="Arial" panose="020B0604020202020204" pitchFamily="34" charset="0"/>
              <a:buChar char="•"/>
            </a:pPr>
            <a:r>
              <a:rPr lang="en-AU" sz="1600" dirty="0">
                <a:ln w="12700">
                  <a:noFill/>
                  <a:prstDash val="solid"/>
                </a:ln>
                <a:solidFill>
                  <a:schemeClr val="bg2">
                    <a:lumMod val="50000"/>
                  </a:schemeClr>
                </a:solidFill>
                <a:latin typeface="Arial" panose="020B0604020202020204" pitchFamily="34" charset="0"/>
                <a:cs typeface="Arial" panose="020B0604020202020204" pitchFamily="34" charset="0"/>
              </a:rPr>
              <a:t>Labels with standard coating showed very slight bubbling</a:t>
            </a:r>
          </a:p>
          <a:p>
            <a:pPr marL="361950" lvl="0" indent="-361950">
              <a:lnSpc>
                <a:spcPct val="150000"/>
              </a:lnSpc>
              <a:spcAft>
                <a:spcPts val="1200"/>
              </a:spcAft>
              <a:buFont typeface="Arial" panose="020B0604020202020204" pitchFamily="34" charset="0"/>
              <a:buChar char="•"/>
            </a:pPr>
            <a:r>
              <a:rPr lang="en-AU" sz="1600" dirty="0">
                <a:ln w="12700">
                  <a:noFill/>
                  <a:prstDash val="solid"/>
                </a:ln>
                <a:solidFill>
                  <a:schemeClr val="bg2">
                    <a:lumMod val="50000"/>
                  </a:schemeClr>
                </a:solidFill>
                <a:latin typeface="Arial" panose="020B0604020202020204" pitchFamily="34" charset="0"/>
                <a:cs typeface="Arial" panose="020B0604020202020204" pitchFamily="34" charset="0"/>
              </a:rPr>
              <a:t>Labels with extra coating showed no bubbling</a:t>
            </a:r>
          </a:p>
          <a:p>
            <a:pPr marL="361950" lvl="0" indent="-361950">
              <a:lnSpc>
                <a:spcPct val="150000"/>
              </a:lnSpc>
              <a:spcAft>
                <a:spcPts val="1200"/>
              </a:spcAft>
              <a:buFont typeface="Arial" panose="020B0604020202020204" pitchFamily="34" charset="0"/>
              <a:buChar char="•"/>
            </a:pPr>
            <a:r>
              <a:rPr lang="en-AU" sz="1600" dirty="0">
                <a:ln w="12700">
                  <a:noFill/>
                  <a:prstDash val="solid"/>
                </a:ln>
                <a:solidFill>
                  <a:schemeClr val="bg2">
                    <a:lumMod val="50000"/>
                  </a:schemeClr>
                </a:solidFill>
                <a:latin typeface="Arial" panose="020B0604020202020204" pitchFamily="34" charset="0"/>
                <a:cs typeface="Arial" panose="020B0604020202020204" pitchFamily="34" charset="0"/>
              </a:rPr>
              <a:t>2</a:t>
            </a:r>
            <a:r>
              <a:rPr lang="en-AU" sz="1600" baseline="30000" dirty="0">
                <a:ln w="12700">
                  <a:noFill/>
                  <a:prstDash val="solid"/>
                </a:ln>
                <a:solidFill>
                  <a:schemeClr val="bg2">
                    <a:lumMod val="50000"/>
                  </a:schemeClr>
                </a:solidFill>
                <a:latin typeface="Arial" panose="020B0604020202020204" pitchFamily="34" charset="0"/>
                <a:cs typeface="Arial" panose="020B0604020202020204" pitchFamily="34" charset="0"/>
              </a:rPr>
              <a:t>nd</a:t>
            </a:r>
            <a:r>
              <a:rPr lang="en-AU" sz="1600" dirty="0">
                <a:ln w="12700">
                  <a:noFill/>
                  <a:prstDash val="solid"/>
                </a:ln>
                <a:solidFill>
                  <a:schemeClr val="bg2">
                    <a:lumMod val="50000"/>
                  </a:schemeClr>
                </a:solidFill>
                <a:latin typeface="Arial" panose="020B0604020202020204" pitchFamily="34" charset="0"/>
                <a:cs typeface="Arial" panose="020B0604020202020204" pitchFamily="34" charset="0"/>
              </a:rPr>
              <a:t> face stock showed a slight bubble</a:t>
            </a:r>
          </a:p>
          <a:p>
            <a:pPr marL="361950" lvl="0" indent="-361950">
              <a:lnSpc>
                <a:spcPct val="150000"/>
              </a:lnSpc>
              <a:spcAft>
                <a:spcPts val="1200"/>
              </a:spcAft>
              <a:buFont typeface="Arial" panose="020B0604020202020204" pitchFamily="34" charset="0"/>
              <a:buChar char="•"/>
            </a:pPr>
            <a:r>
              <a:rPr lang="en-AU" sz="1600" dirty="0">
                <a:ln w="12700">
                  <a:noFill/>
                  <a:prstDash val="solid"/>
                </a:ln>
                <a:solidFill>
                  <a:schemeClr val="bg2">
                    <a:lumMod val="50000"/>
                  </a:schemeClr>
                </a:solidFill>
                <a:latin typeface="Arial" panose="020B0604020202020204" pitchFamily="34" charset="0"/>
                <a:cs typeface="Arial" panose="020B0604020202020204" pitchFamily="34" charset="0"/>
              </a:rPr>
              <a:t>Control label showed slight bubbling</a:t>
            </a:r>
          </a:p>
        </p:txBody>
      </p:sp>
    </p:spTree>
    <p:extLst>
      <p:ext uri="{BB962C8B-B14F-4D97-AF65-F5344CB8AC3E}">
        <p14:creationId xmlns:p14="http://schemas.microsoft.com/office/powerpoint/2010/main" val="3722748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0919E9-E254-814E-91EB-D4A8A1C11A6C}"/>
              </a:ext>
            </a:extLst>
          </p:cNvPr>
          <p:cNvSpPr txBox="1"/>
          <p:nvPr/>
        </p:nvSpPr>
        <p:spPr>
          <a:xfrm>
            <a:off x="402336" y="347472"/>
            <a:ext cx="8311896" cy="369332"/>
          </a:xfrm>
          <a:prstGeom prst="rect">
            <a:avLst/>
          </a:prstGeom>
          <a:noFill/>
        </p:spPr>
        <p:txBody>
          <a:bodyPr wrap="square" rtlCol="0">
            <a:spAutoFit/>
          </a:bodyPr>
          <a:lstStyle/>
          <a:p>
            <a:r>
              <a:rPr lang="en-US" b="1" dirty="0">
                <a:solidFill>
                  <a:srgbClr val="0070C0"/>
                </a:solidFill>
                <a:latin typeface="Arial" panose="020B0604020202020204" pitchFamily="34" charset="0"/>
                <a:cs typeface="Arial" panose="020B0604020202020204" pitchFamily="34" charset="0"/>
              </a:rPr>
              <a:t>OUTCOMES</a:t>
            </a: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9282ED7-E902-614A-BA67-4BE49739E849}"/>
              </a:ext>
            </a:extLst>
          </p:cNvPr>
          <p:cNvSpPr/>
          <p:nvPr/>
        </p:nvSpPr>
        <p:spPr>
          <a:xfrm>
            <a:off x="402335" y="869555"/>
            <a:ext cx="8103712" cy="2026132"/>
          </a:xfrm>
          <a:prstGeom prst="rect">
            <a:avLst/>
          </a:prstGeom>
        </p:spPr>
        <p:txBody>
          <a:bodyPr wrap="square">
            <a:spAutoFit/>
          </a:bodyPr>
          <a:lstStyle/>
          <a:p>
            <a:pPr marL="361950" lvl="0" indent="-361950">
              <a:lnSpc>
                <a:spcPct val="150000"/>
              </a:lnSpc>
              <a:spcAft>
                <a:spcPts val="1200"/>
              </a:spcAft>
              <a:buFont typeface="Arial" panose="020B0604020202020204" pitchFamily="34" charset="0"/>
              <a:buChar char="•"/>
            </a:pPr>
            <a:r>
              <a:rPr lang="en-AU" sz="1600" dirty="0">
                <a:solidFill>
                  <a:schemeClr val="bg2">
                    <a:lumMod val="50000"/>
                  </a:schemeClr>
                </a:solidFill>
                <a:latin typeface="Arial" panose="020B0604020202020204" pitchFamily="34" charset="0"/>
                <a:cs typeface="Arial" panose="020B0604020202020204" pitchFamily="34" charset="0"/>
              </a:rPr>
              <a:t>Best performing face stock selected for next vintage</a:t>
            </a:r>
          </a:p>
          <a:p>
            <a:pPr marL="361950" lvl="0" indent="-361950">
              <a:lnSpc>
                <a:spcPct val="150000"/>
              </a:lnSpc>
              <a:spcAft>
                <a:spcPts val="1200"/>
              </a:spcAft>
              <a:buFont typeface="Arial" panose="020B0604020202020204" pitchFamily="34" charset="0"/>
              <a:buChar char="•"/>
            </a:pPr>
            <a:r>
              <a:rPr lang="en-AU" sz="1600" dirty="0">
                <a:solidFill>
                  <a:schemeClr val="bg2">
                    <a:lumMod val="50000"/>
                  </a:schemeClr>
                </a:solidFill>
                <a:latin typeface="Arial" panose="020B0604020202020204" pitchFamily="34" charset="0"/>
                <a:cs typeface="Arial" panose="020B0604020202020204" pitchFamily="34" charset="0"/>
              </a:rPr>
              <a:t>Label successfully applied for the following 4 years </a:t>
            </a:r>
          </a:p>
          <a:p>
            <a:pPr marL="457200" lvl="0" indent="-457200">
              <a:lnSpc>
                <a:spcPct val="150000"/>
              </a:lnSpc>
              <a:spcAft>
                <a:spcPts val="1200"/>
              </a:spcAft>
              <a:buFont typeface="Arial" panose="020B0604020202020204" pitchFamily="34" charset="0"/>
              <a:buChar char="•"/>
            </a:pPr>
            <a:endParaRPr lang="en-AU" sz="1600" dirty="0">
              <a:solidFill>
                <a:schemeClr val="bg2">
                  <a:lumMod val="50000"/>
                </a:schemeClr>
              </a:solidFill>
              <a:latin typeface="Arial" panose="020B0604020202020204" pitchFamily="34" charset="0"/>
              <a:cs typeface="Arial" panose="020B0604020202020204" pitchFamily="34" charset="0"/>
            </a:endParaRPr>
          </a:p>
          <a:p>
            <a:pPr marL="457200" lvl="0" indent="-457200">
              <a:lnSpc>
                <a:spcPct val="150000"/>
              </a:lnSpc>
              <a:spcAft>
                <a:spcPts val="1200"/>
              </a:spcAft>
              <a:buFont typeface="Arial" panose="020B0604020202020204" pitchFamily="34" charset="0"/>
              <a:buChar char="•"/>
            </a:pPr>
            <a:endParaRPr lang="en-AU" dirty="0">
              <a:ln w="12700">
                <a:noFill/>
                <a:prstDash val="solid"/>
              </a:ln>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5125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0919E9-E254-814E-91EB-D4A8A1C11A6C}"/>
              </a:ext>
            </a:extLst>
          </p:cNvPr>
          <p:cNvSpPr txBox="1"/>
          <p:nvPr/>
        </p:nvSpPr>
        <p:spPr>
          <a:xfrm>
            <a:off x="402336" y="347472"/>
            <a:ext cx="8311896" cy="369332"/>
          </a:xfrm>
          <a:prstGeom prst="rect">
            <a:avLst/>
          </a:prstGeom>
          <a:noFill/>
        </p:spPr>
        <p:txBody>
          <a:bodyPr wrap="square" rtlCol="0">
            <a:spAutoFit/>
          </a:bodyPr>
          <a:lstStyle/>
          <a:p>
            <a:r>
              <a:rPr lang="en-US" b="1" dirty="0">
                <a:solidFill>
                  <a:srgbClr val="0070C0"/>
                </a:solidFill>
                <a:latin typeface="Arial" panose="020B0604020202020204" pitchFamily="34" charset="0"/>
                <a:cs typeface="Arial" panose="020B0604020202020204" pitchFamily="34" charset="0"/>
              </a:rPr>
              <a:t>FAST FORWARD TO 2016 – BACK TO THE FUTURE!</a:t>
            </a: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9282ED7-E902-614A-BA67-4BE49739E849}"/>
              </a:ext>
            </a:extLst>
          </p:cNvPr>
          <p:cNvSpPr/>
          <p:nvPr/>
        </p:nvSpPr>
        <p:spPr>
          <a:xfrm>
            <a:off x="402335" y="902876"/>
            <a:ext cx="4063339" cy="2939779"/>
          </a:xfrm>
          <a:prstGeom prst="rect">
            <a:avLst/>
          </a:prstGeom>
        </p:spPr>
        <p:txBody>
          <a:bodyPr wrap="square">
            <a:spAutoFit/>
          </a:bodyPr>
          <a:lstStyle/>
          <a:p>
            <a:pPr marL="361950" lvl="0" indent="-361950">
              <a:lnSpc>
                <a:spcPct val="150000"/>
              </a:lnSpc>
              <a:spcAft>
                <a:spcPts val="1200"/>
              </a:spcAft>
              <a:buFont typeface="Arial" panose="020B0604020202020204" pitchFamily="34" charset="0"/>
              <a:buChar char="•"/>
            </a:pPr>
            <a:r>
              <a:rPr lang="en-AU" sz="1600" dirty="0">
                <a:solidFill>
                  <a:schemeClr val="bg2">
                    <a:lumMod val="50000"/>
                  </a:schemeClr>
                </a:solidFill>
                <a:latin typeface="Arial" panose="020B0604020202020204" pitchFamily="34" charset="0"/>
                <a:cs typeface="Arial" panose="020B0604020202020204" pitchFamily="34" charset="0"/>
              </a:rPr>
              <a:t>August 2016 - same customer identified slight label edge lift and bubbling from the production runs June &amp; July 2016 across 4 SKUs</a:t>
            </a:r>
          </a:p>
          <a:p>
            <a:pPr marL="361950" lvl="0" indent="-361950">
              <a:lnSpc>
                <a:spcPct val="150000"/>
              </a:lnSpc>
              <a:spcAft>
                <a:spcPts val="1200"/>
              </a:spcAft>
              <a:buFont typeface="Arial" panose="020B0604020202020204" pitchFamily="34" charset="0"/>
              <a:buChar char="•"/>
            </a:pPr>
            <a:r>
              <a:rPr lang="en-AU" sz="1600" dirty="0">
                <a:solidFill>
                  <a:schemeClr val="bg2">
                    <a:lumMod val="50000"/>
                  </a:schemeClr>
                </a:solidFill>
                <a:latin typeface="Arial" panose="020B0604020202020204" pitchFamily="34" charset="0"/>
                <a:cs typeface="Arial" panose="020B0604020202020204" pitchFamily="34" charset="0"/>
              </a:rPr>
              <a:t>Investigation commences</a:t>
            </a:r>
          </a:p>
          <a:p>
            <a:pPr marL="457200" lvl="0" indent="-457200">
              <a:lnSpc>
                <a:spcPct val="150000"/>
              </a:lnSpc>
              <a:buFont typeface="Arial" panose="020B0604020202020204" pitchFamily="34" charset="0"/>
              <a:buChar char="•"/>
            </a:pPr>
            <a:endParaRPr lang="en-AU" sz="1600" dirty="0">
              <a:solidFill>
                <a:schemeClr val="bg2">
                  <a:lumMod val="50000"/>
                </a:schemeClr>
              </a:solidFill>
              <a:latin typeface="Arial" panose="020B0604020202020204" pitchFamily="34" charset="0"/>
              <a:cs typeface="Arial" panose="020B0604020202020204" pitchFamily="34" charset="0"/>
            </a:endParaRPr>
          </a:p>
          <a:p>
            <a:pPr marL="457200" lvl="0" indent="-457200">
              <a:lnSpc>
                <a:spcPct val="150000"/>
              </a:lnSpc>
              <a:buFont typeface="Arial" panose="020B0604020202020204" pitchFamily="34" charset="0"/>
              <a:buChar char="•"/>
            </a:pPr>
            <a:endParaRPr lang="en-AU" sz="1600" dirty="0">
              <a:ln w="12700">
                <a:noFill/>
                <a:prstDash val="solid"/>
              </a:ln>
              <a:solidFill>
                <a:schemeClr val="bg2">
                  <a:lumMod val="50000"/>
                </a:schemeClr>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A7BCF02-A1A3-1943-A4FD-3C191C50DB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1" y="902876"/>
            <a:ext cx="3441032" cy="29696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43759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9569" y="127039"/>
            <a:ext cx="6149515" cy="276999"/>
          </a:xfrm>
          <a:prstGeom prst="rect">
            <a:avLst/>
          </a:prstGeom>
          <a:noFill/>
        </p:spPr>
        <p:txBody>
          <a:bodyPr wrap="square" lIns="0" tIns="0" rIns="0" bIns="0">
            <a:spAutoFit/>
          </a:bodyPr>
          <a:lstStyle/>
          <a:p>
            <a:r>
              <a:rPr lang="en-US" dirty="0">
                <a:ln w="12700">
                  <a:noFill/>
                  <a:prstDash val="solid"/>
                </a:ln>
                <a:solidFill>
                  <a:srgbClr val="0070C0"/>
                </a:solidFill>
                <a:latin typeface="Arial" panose="020B0604020202020204" pitchFamily="34" charset="0"/>
                <a:cs typeface="Arial" panose="020B0604020202020204" pitchFamily="34" charset="0"/>
              </a:rPr>
              <a:t>2015 RECORDED NON CONFORMANCES</a:t>
            </a:r>
          </a:p>
        </p:txBody>
      </p:sp>
      <p:pic>
        <p:nvPicPr>
          <p:cNvPr id="3" name="2015 Pie Char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9884" y="837531"/>
            <a:ext cx="5704285" cy="3208660"/>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49173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25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0919E9-E254-814E-91EB-D4A8A1C11A6C}"/>
              </a:ext>
            </a:extLst>
          </p:cNvPr>
          <p:cNvSpPr txBox="1"/>
          <p:nvPr/>
        </p:nvSpPr>
        <p:spPr>
          <a:xfrm>
            <a:off x="402336" y="347472"/>
            <a:ext cx="8311896" cy="369332"/>
          </a:xfrm>
          <a:prstGeom prst="rect">
            <a:avLst/>
          </a:prstGeom>
          <a:noFill/>
        </p:spPr>
        <p:txBody>
          <a:bodyPr wrap="square" rtlCol="0">
            <a:spAutoFit/>
          </a:bodyPr>
          <a:lstStyle/>
          <a:p>
            <a:r>
              <a:rPr lang="en-US" b="1" dirty="0">
                <a:solidFill>
                  <a:srgbClr val="0070C0"/>
                </a:solidFill>
                <a:latin typeface="Arial" panose="020B0604020202020204" pitchFamily="34" charset="0"/>
                <a:cs typeface="Arial" panose="020B0604020202020204" pitchFamily="34" charset="0"/>
              </a:rPr>
              <a:t>LET’S LOOK AT THE CIRCUMSTANCES</a:t>
            </a: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9282ED7-E902-614A-BA67-4BE49739E849}"/>
              </a:ext>
            </a:extLst>
          </p:cNvPr>
          <p:cNvSpPr/>
          <p:nvPr/>
        </p:nvSpPr>
        <p:spPr>
          <a:xfrm>
            <a:off x="402335" y="902876"/>
            <a:ext cx="8422688" cy="2031325"/>
          </a:xfrm>
          <a:prstGeom prst="rect">
            <a:avLst/>
          </a:prstGeom>
        </p:spPr>
        <p:txBody>
          <a:bodyPr wrap="square">
            <a:spAutoFit/>
          </a:bodyPr>
          <a:lstStyle/>
          <a:p>
            <a:pPr marL="361950" lvl="0" indent="-361950">
              <a:spcAft>
                <a:spcPts val="1200"/>
              </a:spcAft>
              <a:buFont typeface="Arial" panose="020B0604020202020204" pitchFamily="34" charset="0"/>
              <a:buChar char="•"/>
            </a:pPr>
            <a:r>
              <a:rPr lang="en-AU" sz="1600" dirty="0">
                <a:solidFill>
                  <a:schemeClr val="bg2">
                    <a:lumMod val="50000"/>
                  </a:schemeClr>
                </a:solidFill>
                <a:latin typeface="Arial" panose="020B0604020202020204" pitchFamily="34" charset="0"/>
                <a:cs typeface="Arial" panose="020B0604020202020204" pitchFamily="34" charset="0"/>
              </a:rPr>
              <a:t>All finished stock was held in a 3</a:t>
            </a:r>
            <a:r>
              <a:rPr lang="en-AU" sz="1600" baseline="30000" dirty="0">
                <a:solidFill>
                  <a:schemeClr val="bg2">
                    <a:lumMod val="50000"/>
                  </a:schemeClr>
                </a:solidFill>
                <a:latin typeface="Arial" panose="020B0604020202020204" pitchFamily="34" charset="0"/>
                <a:cs typeface="Arial" panose="020B0604020202020204" pitchFamily="34" charset="0"/>
              </a:rPr>
              <a:t>rd</a:t>
            </a:r>
            <a:r>
              <a:rPr lang="en-AU" sz="1600" dirty="0">
                <a:solidFill>
                  <a:schemeClr val="bg2">
                    <a:lumMod val="50000"/>
                  </a:schemeClr>
                </a:solidFill>
                <a:latin typeface="Arial" panose="020B0604020202020204" pitchFamily="34" charset="0"/>
                <a:cs typeface="Arial" panose="020B0604020202020204" pitchFamily="34" charset="0"/>
              </a:rPr>
              <a:t> party warehouse</a:t>
            </a:r>
          </a:p>
          <a:p>
            <a:pPr marL="361950" indent="-361950">
              <a:spcAft>
                <a:spcPts val="1200"/>
              </a:spcAft>
              <a:buFont typeface="Arial" panose="020B0604020202020204" pitchFamily="34" charset="0"/>
              <a:buChar char="•"/>
            </a:pPr>
            <a:r>
              <a:rPr lang="en-AU" sz="1600" dirty="0">
                <a:solidFill>
                  <a:schemeClr val="bg2">
                    <a:lumMod val="50000"/>
                  </a:schemeClr>
                </a:solidFill>
                <a:latin typeface="Arial" panose="020B0604020202020204" pitchFamily="34" charset="0"/>
                <a:cs typeface="Arial" panose="020B0604020202020204" pitchFamily="34" charset="0"/>
              </a:rPr>
              <a:t>The lifting and bubbling was similar across all 4 SKUs </a:t>
            </a:r>
          </a:p>
          <a:p>
            <a:pPr marL="361950" indent="-361950">
              <a:spcAft>
                <a:spcPts val="1200"/>
              </a:spcAft>
              <a:buFont typeface="Arial" panose="020B0604020202020204" pitchFamily="34" charset="0"/>
              <a:buChar char="•"/>
            </a:pPr>
            <a:r>
              <a:rPr lang="en-AU" sz="1600" dirty="0">
                <a:solidFill>
                  <a:schemeClr val="bg2">
                    <a:lumMod val="50000"/>
                  </a:schemeClr>
                </a:solidFill>
                <a:latin typeface="Arial" panose="020B0604020202020204" pitchFamily="34" charset="0"/>
                <a:cs typeface="Arial" panose="020B0604020202020204" pitchFamily="34" charset="0"/>
              </a:rPr>
              <a:t>The 4 SKUs were bottled on different dates on 2 different lines which rules out application error</a:t>
            </a:r>
          </a:p>
          <a:p>
            <a:endParaRPr lang="en-AU" sz="1600" dirty="0">
              <a:solidFill>
                <a:schemeClr val="bg2">
                  <a:lumMod val="50000"/>
                </a:schemeClr>
              </a:solidFill>
              <a:latin typeface="Arial" panose="020B0604020202020204" pitchFamily="34" charset="0"/>
              <a:cs typeface="Arial" panose="020B0604020202020204" pitchFamily="34" charset="0"/>
            </a:endParaRPr>
          </a:p>
          <a:p>
            <a:pPr marL="457200" lvl="0" indent="-457200">
              <a:buFont typeface="Arial" panose="020B0604020202020204" pitchFamily="34" charset="0"/>
              <a:buChar char="•"/>
            </a:pPr>
            <a:endParaRPr lang="en-AU" sz="1600" dirty="0">
              <a:ln w="12700">
                <a:noFill/>
                <a:prstDash val="solid"/>
              </a:ln>
              <a:solidFill>
                <a:schemeClr val="bg2">
                  <a:lumMod val="50000"/>
                </a:schemeClr>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197B788-7D04-6744-B285-CA2D3A232F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919" r="43964"/>
          <a:stretch/>
        </p:blipFill>
        <p:spPr>
          <a:xfrm rot="16200000">
            <a:off x="3197485" y="-128170"/>
            <a:ext cx="1573644" cy="7163944"/>
          </a:xfrm>
          <a:prstGeom prst="rect">
            <a:avLst/>
          </a:prstGeom>
          <a:ln>
            <a:noFill/>
          </a:ln>
          <a:effectLst>
            <a:outerShdw blurRad="292100" dist="139700" dir="2700000" algn="tl" rotWithShape="0">
              <a:srgbClr val="333333">
                <a:alpha val="65000"/>
              </a:srgbClr>
            </a:outerShdw>
          </a:effectLst>
        </p:spPr>
      </p:pic>
      <p:sp>
        <p:nvSpPr>
          <p:cNvPr id="8" name="Oval 7">
            <a:extLst>
              <a:ext uri="{FF2B5EF4-FFF2-40B4-BE49-F238E27FC236}">
                <a16:creationId xmlns:a16="http://schemas.microsoft.com/office/drawing/2014/main" id="{EED2FC9A-A84D-1B46-ABBD-754163B36725}"/>
              </a:ext>
            </a:extLst>
          </p:cNvPr>
          <p:cNvSpPr/>
          <p:nvPr/>
        </p:nvSpPr>
        <p:spPr>
          <a:xfrm rot="5400000">
            <a:off x="4108799" y="1738646"/>
            <a:ext cx="459782" cy="269945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756002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0919E9-E254-814E-91EB-D4A8A1C11A6C}"/>
              </a:ext>
            </a:extLst>
          </p:cNvPr>
          <p:cNvSpPr txBox="1"/>
          <p:nvPr/>
        </p:nvSpPr>
        <p:spPr>
          <a:xfrm>
            <a:off x="402336" y="347472"/>
            <a:ext cx="8311896" cy="369332"/>
          </a:xfrm>
          <a:prstGeom prst="rect">
            <a:avLst/>
          </a:prstGeom>
          <a:noFill/>
        </p:spPr>
        <p:txBody>
          <a:bodyPr wrap="square" rtlCol="0">
            <a:spAutoFit/>
          </a:bodyPr>
          <a:lstStyle/>
          <a:p>
            <a:r>
              <a:rPr lang="en-US" b="1" dirty="0">
                <a:solidFill>
                  <a:srgbClr val="0070C0"/>
                </a:solidFill>
                <a:latin typeface="Arial" panose="020B0604020202020204" pitchFamily="34" charset="0"/>
                <a:cs typeface="Arial" panose="020B0604020202020204" pitchFamily="34" charset="0"/>
              </a:rPr>
              <a:t>LABEL TRIAL 2016 – DRY AND WARM ENVIRONMENT</a:t>
            </a: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9282ED7-E902-614A-BA67-4BE49739E849}"/>
              </a:ext>
            </a:extLst>
          </p:cNvPr>
          <p:cNvSpPr/>
          <p:nvPr/>
        </p:nvSpPr>
        <p:spPr>
          <a:xfrm>
            <a:off x="402335" y="902876"/>
            <a:ext cx="8422688" cy="338554"/>
          </a:xfrm>
          <a:prstGeom prst="rect">
            <a:avLst/>
          </a:prstGeom>
        </p:spPr>
        <p:txBody>
          <a:bodyPr wrap="square">
            <a:spAutoFit/>
          </a:bodyPr>
          <a:lstStyle/>
          <a:p>
            <a:pPr marL="361950" lvl="0" indent="-361950">
              <a:spcAft>
                <a:spcPts val="1200"/>
              </a:spcAft>
              <a:buFont typeface="Arial" panose="020B0604020202020204" pitchFamily="34" charset="0"/>
              <a:buChar char="•"/>
            </a:pPr>
            <a:r>
              <a:rPr lang="en-AU" sz="1600" dirty="0">
                <a:solidFill>
                  <a:schemeClr val="bg2">
                    <a:lumMod val="50000"/>
                  </a:schemeClr>
                </a:solidFill>
                <a:latin typeface="Arial" panose="020B0604020202020204" pitchFamily="34" charset="0"/>
                <a:cs typeface="Arial" panose="020B0604020202020204" pitchFamily="34" charset="0"/>
              </a:rPr>
              <a:t>Label lifting barely perceivable</a:t>
            </a:r>
            <a:endParaRPr lang="en-AU" sz="1600" dirty="0">
              <a:ln w="12700">
                <a:noFill/>
                <a:prstDash val="solid"/>
              </a:ln>
              <a:solidFill>
                <a:schemeClr val="bg2">
                  <a:lumMod val="50000"/>
                </a:schemeClr>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C42C684-B7E6-A046-B6D9-2F93BF5811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197" t="13006" r="40842" b="34045"/>
          <a:stretch/>
        </p:blipFill>
        <p:spPr>
          <a:xfrm rot="16200000">
            <a:off x="3006535" y="-840264"/>
            <a:ext cx="2162940" cy="7284668"/>
          </a:xfrm>
          <a:prstGeom prst="rect">
            <a:avLst/>
          </a:prstGeom>
          <a:ln>
            <a:noFill/>
          </a:ln>
          <a:effectLst>
            <a:outerShdw blurRad="292100" dist="139700" dir="2700000" algn="tl" rotWithShape="0">
              <a:srgbClr val="333333">
                <a:alpha val="65000"/>
              </a:srgbClr>
            </a:outerShdw>
          </a:effectLst>
        </p:spPr>
      </p:pic>
      <p:sp>
        <p:nvSpPr>
          <p:cNvPr id="9" name="Oval 8">
            <a:extLst>
              <a:ext uri="{FF2B5EF4-FFF2-40B4-BE49-F238E27FC236}">
                <a16:creationId xmlns:a16="http://schemas.microsoft.com/office/drawing/2014/main" id="{F33962D2-8788-6C40-AF93-0428FB3A919F}"/>
              </a:ext>
            </a:extLst>
          </p:cNvPr>
          <p:cNvSpPr/>
          <p:nvPr/>
        </p:nvSpPr>
        <p:spPr>
          <a:xfrm rot="5400000">
            <a:off x="1327936" y="1201869"/>
            <a:ext cx="1000125" cy="220027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Oval 9">
            <a:extLst>
              <a:ext uri="{FF2B5EF4-FFF2-40B4-BE49-F238E27FC236}">
                <a16:creationId xmlns:a16="http://schemas.microsoft.com/office/drawing/2014/main" id="{46C81C98-F2D4-594C-8ACA-E0A852290D60}"/>
              </a:ext>
            </a:extLst>
          </p:cNvPr>
          <p:cNvSpPr/>
          <p:nvPr/>
        </p:nvSpPr>
        <p:spPr>
          <a:xfrm rot="5400000">
            <a:off x="6562725" y="1178571"/>
            <a:ext cx="1000125" cy="220027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26600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0919E9-E254-814E-91EB-D4A8A1C11A6C}"/>
              </a:ext>
            </a:extLst>
          </p:cNvPr>
          <p:cNvSpPr txBox="1"/>
          <p:nvPr/>
        </p:nvSpPr>
        <p:spPr>
          <a:xfrm>
            <a:off x="402336" y="347472"/>
            <a:ext cx="8311896" cy="369332"/>
          </a:xfrm>
          <a:prstGeom prst="rect">
            <a:avLst/>
          </a:prstGeom>
          <a:noFill/>
        </p:spPr>
        <p:txBody>
          <a:bodyPr wrap="square" rtlCol="0">
            <a:spAutoFit/>
          </a:bodyPr>
          <a:lstStyle/>
          <a:p>
            <a:r>
              <a:rPr lang="en-US" b="1" dirty="0">
                <a:solidFill>
                  <a:srgbClr val="0070C0"/>
                </a:solidFill>
                <a:latin typeface="Arial" panose="020B0604020202020204" pitchFamily="34" charset="0"/>
                <a:cs typeface="Arial" panose="020B0604020202020204" pitchFamily="34" charset="0"/>
              </a:rPr>
              <a:t>LABEL TRIAL 2016 – STEAM TEST</a:t>
            </a: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9282ED7-E902-614A-BA67-4BE49739E849}"/>
              </a:ext>
            </a:extLst>
          </p:cNvPr>
          <p:cNvSpPr/>
          <p:nvPr/>
        </p:nvSpPr>
        <p:spPr>
          <a:xfrm>
            <a:off x="402335" y="902876"/>
            <a:ext cx="8422688" cy="785343"/>
          </a:xfrm>
          <a:prstGeom prst="rect">
            <a:avLst/>
          </a:prstGeom>
        </p:spPr>
        <p:txBody>
          <a:bodyPr wrap="square">
            <a:spAutoFit/>
          </a:bodyPr>
          <a:lstStyle/>
          <a:p>
            <a:pPr marL="361950" indent="-361950">
              <a:lnSpc>
                <a:spcPct val="150000"/>
              </a:lnSpc>
              <a:spcAft>
                <a:spcPts val="1200"/>
              </a:spcAft>
              <a:buFont typeface="Arial" panose="020B0604020202020204" pitchFamily="34" charset="0"/>
              <a:buChar char="•"/>
            </a:pPr>
            <a:r>
              <a:rPr lang="en-AU" sz="1600" dirty="0">
                <a:solidFill>
                  <a:schemeClr val="bg2">
                    <a:lumMod val="50000"/>
                  </a:schemeClr>
                </a:solidFill>
                <a:latin typeface="Arial" panose="020B0604020202020204" pitchFamily="34" charset="0"/>
                <a:cs typeface="Arial" panose="020B0604020202020204" pitchFamily="34" charset="0"/>
              </a:rPr>
              <a:t>Label hand applied to bottles and left to stand for 24 hours then held over steam </a:t>
            </a:r>
            <a:br>
              <a:rPr lang="en-AU" sz="1600" dirty="0">
                <a:solidFill>
                  <a:schemeClr val="bg2">
                    <a:lumMod val="50000"/>
                  </a:schemeClr>
                </a:solidFill>
                <a:latin typeface="Arial" panose="020B0604020202020204" pitchFamily="34" charset="0"/>
                <a:cs typeface="Arial" panose="020B0604020202020204" pitchFamily="34" charset="0"/>
              </a:rPr>
            </a:br>
            <a:r>
              <a:rPr lang="en-AU" sz="1600" dirty="0">
                <a:solidFill>
                  <a:schemeClr val="bg2">
                    <a:lumMod val="50000"/>
                  </a:schemeClr>
                </a:solidFill>
                <a:latin typeface="Arial" panose="020B0604020202020204" pitchFamily="34" charset="0"/>
                <a:cs typeface="Arial" panose="020B0604020202020204" pitchFamily="34" charset="0"/>
              </a:rPr>
              <a:t>for 30 seconds</a:t>
            </a:r>
            <a:endParaRPr lang="en-AU" sz="1600" dirty="0">
              <a:ln w="12700">
                <a:noFill/>
                <a:prstDash val="solid"/>
              </a:ln>
              <a:solidFill>
                <a:schemeClr val="bg2">
                  <a:lumMod val="50000"/>
                </a:schemeClr>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D75A69C-CAED-AD48-A1E7-884067CA4AB5}"/>
              </a:ext>
            </a:extLst>
          </p:cNvPr>
          <p:cNvSpPr/>
          <p:nvPr/>
        </p:nvSpPr>
        <p:spPr>
          <a:xfrm>
            <a:off x="402334" y="1874291"/>
            <a:ext cx="8103711" cy="816121"/>
          </a:xfrm>
          <a:prstGeom prst="rect">
            <a:avLst/>
          </a:prstGeom>
        </p:spPr>
        <p:txBody>
          <a:bodyPr wrap="square">
            <a:spAutoFit/>
          </a:bodyPr>
          <a:lstStyle/>
          <a:p>
            <a:pPr lvl="0">
              <a:spcAft>
                <a:spcPts val="1200"/>
              </a:spcAft>
            </a:pPr>
            <a:r>
              <a:rPr lang="en-AU" sz="1600" b="1" dirty="0">
                <a:solidFill>
                  <a:srgbClr val="0070C0"/>
                </a:solidFill>
                <a:latin typeface="Arial" panose="020B0604020202020204" pitchFamily="34" charset="0"/>
                <a:cs typeface="Arial" panose="020B0604020202020204" pitchFamily="34" charset="0"/>
              </a:rPr>
              <a:t>RESULTS</a:t>
            </a:r>
            <a:endParaRPr lang="en-AU" sz="1600" b="1" dirty="0">
              <a:ln w="12700">
                <a:noFill/>
                <a:prstDash val="solid"/>
              </a:ln>
              <a:solidFill>
                <a:srgbClr val="0070C0"/>
              </a:solidFill>
              <a:latin typeface="Arial" panose="020B0604020202020204" pitchFamily="34" charset="0"/>
              <a:cs typeface="Arial" panose="020B0604020202020204" pitchFamily="34" charset="0"/>
            </a:endParaRPr>
          </a:p>
          <a:p>
            <a:pPr marL="361950" indent="-361950">
              <a:lnSpc>
                <a:spcPct val="150000"/>
              </a:lnSpc>
              <a:spcAft>
                <a:spcPts val="1200"/>
              </a:spcAft>
              <a:buFont typeface="Arial" panose="020B0604020202020204" pitchFamily="34" charset="0"/>
              <a:buChar char="•"/>
            </a:pPr>
            <a:r>
              <a:rPr lang="en-AU" sz="1600" dirty="0">
                <a:ln w="12700">
                  <a:noFill/>
                  <a:prstDash val="solid"/>
                </a:ln>
                <a:solidFill>
                  <a:schemeClr val="bg2">
                    <a:lumMod val="50000"/>
                  </a:schemeClr>
                </a:solidFill>
                <a:latin typeface="Arial" panose="020B0604020202020204" pitchFamily="34" charset="0"/>
                <a:cs typeface="Arial" panose="020B0604020202020204" pitchFamily="34" charset="0"/>
              </a:rPr>
              <a:t>Bubbling occurred around the edges of the label</a:t>
            </a:r>
          </a:p>
        </p:txBody>
      </p:sp>
      <p:pic>
        <p:nvPicPr>
          <p:cNvPr id="8" name="Picture 160">
            <a:extLst>
              <a:ext uri="{FF2B5EF4-FFF2-40B4-BE49-F238E27FC236}">
                <a16:creationId xmlns:a16="http://schemas.microsoft.com/office/drawing/2014/main" id="{F972E21A-35AE-014F-B212-A3B77E2CEA9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9433"/>
          <a:stretch/>
        </p:blipFill>
        <p:spPr bwMode="auto">
          <a:xfrm>
            <a:off x="402334" y="3025656"/>
            <a:ext cx="7263250" cy="13068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04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0919E9-E254-814E-91EB-D4A8A1C11A6C}"/>
              </a:ext>
            </a:extLst>
          </p:cNvPr>
          <p:cNvSpPr txBox="1"/>
          <p:nvPr/>
        </p:nvSpPr>
        <p:spPr>
          <a:xfrm>
            <a:off x="402336" y="347472"/>
            <a:ext cx="8311896" cy="369332"/>
          </a:xfrm>
          <a:prstGeom prst="rect">
            <a:avLst/>
          </a:prstGeom>
          <a:noFill/>
        </p:spPr>
        <p:txBody>
          <a:bodyPr wrap="square" rtlCol="0">
            <a:spAutoFit/>
          </a:bodyPr>
          <a:lstStyle/>
          <a:p>
            <a:r>
              <a:rPr lang="en-US" b="1" dirty="0">
                <a:solidFill>
                  <a:srgbClr val="0070C0"/>
                </a:solidFill>
                <a:latin typeface="Arial" panose="020B0604020202020204" pitchFamily="34" charset="0"/>
                <a:cs typeface="Arial" panose="020B0604020202020204" pitchFamily="34" charset="0"/>
              </a:rPr>
              <a:t>LABEL TRIAL 2016 – CONDENSATION TEST</a:t>
            </a: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9282ED7-E902-614A-BA67-4BE49739E849}"/>
              </a:ext>
            </a:extLst>
          </p:cNvPr>
          <p:cNvSpPr/>
          <p:nvPr/>
        </p:nvSpPr>
        <p:spPr>
          <a:xfrm>
            <a:off x="402335" y="902876"/>
            <a:ext cx="8422688" cy="939231"/>
          </a:xfrm>
          <a:prstGeom prst="rect">
            <a:avLst/>
          </a:prstGeom>
        </p:spPr>
        <p:txBody>
          <a:bodyPr wrap="square">
            <a:spAutoFit/>
          </a:bodyPr>
          <a:lstStyle/>
          <a:p>
            <a:pPr marL="361950" indent="-361950">
              <a:lnSpc>
                <a:spcPct val="150000"/>
              </a:lnSpc>
              <a:spcAft>
                <a:spcPts val="1200"/>
              </a:spcAft>
              <a:buFont typeface="Arial" panose="020B0604020202020204" pitchFamily="34" charset="0"/>
              <a:buChar char="•"/>
            </a:pPr>
            <a:r>
              <a:rPr lang="en-AU" sz="1600" dirty="0">
                <a:solidFill>
                  <a:schemeClr val="bg2">
                    <a:lumMod val="50000"/>
                  </a:schemeClr>
                </a:solidFill>
                <a:latin typeface="Arial" panose="020B0604020202020204" pitchFamily="34" charset="0"/>
                <a:cs typeface="Arial" panose="020B0604020202020204" pitchFamily="34" charset="0"/>
              </a:rPr>
              <a:t>Labels hand applied and left to stand for 24 hours </a:t>
            </a:r>
          </a:p>
          <a:p>
            <a:pPr marL="361950" lvl="0" indent="-361950">
              <a:lnSpc>
                <a:spcPct val="150000"/>
              </a:lnSpc>
              <a:spcAft>
                <a:spcPts val="1200"/>
              </a:spcAft>
              <a:buFont typeface="Arial" panose="020B0604020202020204" pitchFamily="34" charset="0"/>
              <a:buChar char="•"/>
            </a:pPr>
            <a:r>
              <a:rPr lang="en-AU" sz="1600" dirty="0">
                <a:solidFill>
                  <a:schemeClr val="bg2">
                    <a:lumMod val="50000"/>
                  </a:schemeClr>
                </a:solidFill>
                <a:latin typeface="Arial" panose="020B0604020202020204" pitchFamily="34" charset="0"/>
                <a:cs typeface="Arial" panose="020B0604020202020204" pitchFamily="34" charset="0"/>
              </a:rPr>
              <a:t>Bottles refrigerated for 24 hours and removed</a:t>
            </a:r>
            <a:endParaRPr lang="en-AU" sz="1600" dirty="0">
              <a:ln w="12700">
                <a:noFill/>
                <a:prstDash val="solid"/>
              </a:ln>
              <a:solidFill>
                <a:schemeClr val="bg2">
                  <a:lumMod val="50000"/>
                </a:schemeClr>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D75A69C-CAED-AD48-A1E7-884067CA4AB5}"/>
              </a:ext>
            </a:extLst>
          </p:cNvPr>
          <p:cNvSpPr/>
          <p:nvPr/>
        </p:nvSpPr>
        <p:spPr>
          <a:xfrm>
            <a:off x="402334" y="2025821"/>
            <a:ext cx="8103711" cy="816121"/>
          </a:xfrm>
          <a:prstGeom prst="rect">
            <a:avLst/>
          </a:prstGeom>
        </p:spPr>
        <p:txBody>
          <a:bodyPr wrap="square">
            <a:spAutoFit/>
          </a:bodyPr>
          <a:lstStyle/>
          <a:p>
            <a:pPr lvl="0">
              <a:spcAft>
                <a:spcPts val="1200"/>
              </a:spcAft>
            </a:pPr>
            <a:r>
              <a:rPr lang="en-AU" sz="1600" b="1" dirty="0">
                <a:solidFill>
                  <a:srgbClr val="0070C0"/>
                </a:solidFill>
                <a:latin typeface="Arial" panose="020B0604020202020204" pitchFamily="34" charset="0"/>
                <a:cs typeface="Arial" panose="020B0604020202020204" pitchFamily="34" charset="0"/>
              </a:rPr>
              <a:t>RESULTS</a:t>
            </a:r>
            <a:endParaRPr lang="en-AU" sz="1600" b="1" dirty="0">
              <a:ln w="12700">
                <a:noFill/>
                <a:prstDash val="solid"/>
              </a:ln>
              <a:solidFill>
                <a:srgbClr val="0070C0"/>
              </a:solidFill>
              <a:latin typeface="Arial" panose="020B0604020202020204" pitchFamily="34" charset="0"/>
              <a:cs typeface="Arial" panose="020B0604020202020204" pitchFamily="34" charset="0"/>
            </a:endParaRPr>
          </a:p>
          <a:p>
            <a:pPr marL="361950" indent="-361950">
              <a:lnSpc>
                <a:spcPct val="150000"/>
              </a:lnSpc>
              <a:spcAft>
                <a:spcPts val="1200"/>
              </a:spcAft>
              <a:buFont typeface="Arial" panose="020B0604020202020204" pitchFamily="34" charset="0"/>
              <a:buChar char="•"/>
            </a:pPr>
            <a:r>
              <a:rPr lang="en-AU" sz="1600" dirty="0">
                <a:ln w="12700">
                  <a:noFill/>
                  <a:prstDash val="solid"/>
                </a:ln>
                <a:solidFill>
                  <a:schemeClr val="bg2">
                    <a:lumMod val="50000"/>
                  </a:schemeClr>
                </a:solidFill>
                <a:latin typeface="Arial" panose="020B0604020202020204" pitchFamily="34" charset="0"/>
                <a:cs typeface="Arial" panose="020B0604020202020204" pitchFamily="34" charset="0"/>
              </a:rPr>
              <a:t>Bubbling occurred around the edges of the label</a:t>
            </a:r>
          </a:p>
        </p:txBody>
      </p:sp>
      <p:pic>
        <p:nvPicPr>
          <p:cNvPr id="6" name="Picture 5">
            <a:extLst>
              <a:ext uri="{FF2B5EF4-FFF2-40B4-BE49-F238E27FC236}">
                <a16:creationId xmlns:a16="http://schemas.microsoft.com/office/drawing/2014/main" id="{4A75B33F-2706-CE48-A452-10BC1D55CF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875" r="43965"/>
          <a:stretch/>
        </p:blipFill>
        <p:spPr>
          <a:xfrm rot="16200000">
            <a:off x="3389470" y="244187"/>
            <a:ext cx="1254282" cy="7228553"/>
          </a:xfrm>
          <a:prstGeom prst="rect">
            <a:avLst/>
          </a:prstGeom>
          <a:ln>
            <a:noFill/>
          </a:ln>
          <a:effectLst>
            <a:outerShdw blurRad="292100" dist="139700" dir="2700000" algn="tl" rotWithShape="0">
              <a:srgbClr val="333333">
                <a:alpha val="65000"/>
              </a:srgbClr>
            </a:outerShdw>
          </a:effectLst>
        </p:spPr>
      </p:pic>
      <p:sp>
        <p:nvSpPr>
          <p:cNvPr id="9" name="Oval 8">
            <a:extLst>
              <a:ext uri="{FF2B5EF4-FFF2-40B4-BE49-F238E27FC236}">
                <a16:creationId xmlns:a16="http://schemas.microsoft.com/office/drawing/2014/main" id="{C18D542E-DB93-DF42-9458-E426EFE36597}"/>
              </a:ext>
            </a:extLst>
          </p:cNvPr>
          <p:cNvSpPr/>
          <p:nvPr/>
        </p:nvSpPr>
        <p:spPr>
          <a:xfrm rot="5400000">
            <a:off x="4069843" y="2533936"/>
            <a:ext cx="768691" cy="237981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112567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0919E9-E254-814E-91EB-D4A8A1C11A6C}"/>
              </a:ext>
            </a:extLst>
          </p:cNvPr>
          <p:cNvSpPr txBox="1"/>
          <p:nvPr/>
        </p:nvSpPr>
        <p:spPr>
          <a:xfrm>
            <a:off x="402336" y="347472"/>
            <a:ext cx="8311896" cy="369332"/>
          </a:xfrm>
          <a:prstGeom prst="rect">
            <a:avLst/>
          </a:prstGeom>
          <a:noFill/>
        </p:spPr>
        <p:txBody>
          <a:bodyPr wrap="square" rtlCol="0">
            <a:spAutoFit/>
          </a:bodyPr>
          <a:lstStyle/>
          <a:p>
            <a:r>
              <a:rPr lang="en-US" b="1" dirty="0">
                <a:solidFill>
                  <a:srgbClr val="0070C0"/>
                </a:solidFill>
                <a:latin typeface="Arial" panose="020B0604020202020204" pitchFamily="34" charset="0"/>
                <a:cs typeface="Arial" panose="020B0604020202020204" pitchFamily="34" charset="0"/>
              </a:rPr>
              <a:t>PLATE GLASS APPLICATION TEST</a:t>
            </a: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9282ED7-E902-614A-BA67-4BE49739E849}"/>
              </a:ext>
            </a:extLst>
          </p:cNvPr>
          <p:cNvSpPr/>
          <p:nvPr/>
        </p:nvSpPr>
        <p:spPr>
          <a:xfrm>
            <a:off x="402335" y="902876"/>
            <a:ext cx="8422688" cy="416011"/>
          </a:xfrm>
          <a:prstGeom prst="rect">
            <a:avLst/>
          </a:prstGeom>
        </p:spPr>
        <p:txBody>
          <a:bodyPr wrap="square">
            <a:spAutoFit/>
          </a:bodyPr>
          <a:lstStyle/>
          <a:p>
            <a:pPr marL="361950" indent="-361950">
              <a:lnSpc>
                <a:spcPct val="150000"/>
              </a:lnSpc>
              <a:spcAft>
                <a:spcPts val="1200"/>
              </a:spcAft>
              <a:buFont typeface="Arial" panose="020B0604020202020204" pitchFamily="34" charset="0"/>
              <a:buChar char="•"/>
            </a:pPr>
            <a:r>
              <a:rPr lang="en-AU" sz="1600" dirty="0">
                <a:solidFill>
                  <a:schemeClr val="bg2">
                    <a:lumMod val="50000"/>
                  </a:schemeClr>
                </a:solidFill>
                <a:latin typeface="Arial" panose="020B0604020202020204" pitchFamily="34" charset="0"/>
                <a:cs typeface="Arial" panose="020B0604020202020204" pitchFamily="34" charset="0"/>
              </a:rPr>
              <a:t>We hand applied labels to plate glass to compare variations in adhesive contact</a:t>
            </a:r>
            <a:endParaRPr lang="en-AU" sz="1600" dirty="0">
              <a:ln w="12700">
                <a:noFill/>
                <a:prstDash val="solid"/>
              </a:ln>
              <a:solidFill>
                <a:schemeClr val="bg2">
                  <a:lumMod val="50000"/>
                </a:schemeClr>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816A1327-8B1B-DE45-8787-C68BA155D819}"/>
              </a:ext>
            </a:extLst>
          </p:cNvPr>
          <p:cNvPicPr>
            <a:picLocks noChangeAspect="1"/>
          </p:cNvPicPr>
          <p:nvPr/>
        </p:nvPicPr>
        <p:blipFill>
          <a:blip r:embed="rId3"/>
          <a:stretch>
            <a:fillRect/>
          </a:stretch>
        </p:blipFill>
        <p:spPr>
          <a:xfrm>
            <a:off x="2484521" y="1504959"/>
            <a:ext cx="3611478" cy="30950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1227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0919E9-E254-814E-91EB-D4A8A1C11A6C}"/>
              </a:ext>
            </a:extLst>
          </p:cNvPr>
          <p:cNvSpPr txBox="1"/>
          <p:nvPr/>
        </p:nvSpPr>
        <p:spPr>
          <a:xfrm>
            <a:off x="402336" y="347472"/>
            <a:ext cx="8311896" cy="369332"/>
          </a:xfrm>
          <a:prstGeom prst="rect">
            <a:avLst/>
          </a:prstGeom>
          <a:noFill/>
        </p:spPr>
        <p:txBody>
          <a:bodyPr wrap="square" rtlCol="0">
            <a:spAutoFit/>
          </a:bodyPr>
          <a:lstStyle/>
          <a:p>
            <a:r>
              <a:rPr lang="en-US" b="1" dirty="0">
                <a:solidFill>
                  <a:srgbClr val="0070C0"/>
                </a:solidFill>
                <a:latin typeface="Arial" panose="020B0604020202020204" pitchFamily="34" charset="0"/>
                <a:cs typeface="Arial" panose="020B0604020202020204" pitchFamily="34" charset="0"/>
              </a:rPr>
              <a:t>PLATE GLASS APPLICATION RESULTS</a:t>
            </a: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9282ED7-E902-614A-BA67-4BE49739E849}"/>
              </a:ext>
            </a:extLst>
          </p:cNvPr>
          <p:cNvSpPr/>
          <p:nvPr/>
        </p:nvSpPr>
        <p:spPr>
          <a:xfrm>
            <a:off x="1360278" y="4013157"/>
            <a:ext cx="2700094" cy="416011"/>
          </a:xfrm>
          <a:prstGeom prst="rect">
            <a:avLst/>
          </a:prstGeom>
        </p:spPr>
        <p:txBody>
          <a:bodyPr wrap="square">
            <a:spAutoFit/>
          </a:bodyPr>
          <a:lstStyle/>
          <a:p>
            <a:pPr>
              <a:lnSpc>
                <a:spcPct val="150000"/>
              </a:lnSpc>
              <a:spcAft>
                <a:spcPts val="1200"/>
              </a:spcAft>
            </a:pPr>
            <a:r>
              <a:rPr lang="en-AU" sz="1600" dirty="0">
                <a:ln w="12700">
                  <a:noFill/>
                  <a:prstDash val="solid"/>
                </a:ln>
                <a:solidFill>
                  <a:schemeClr val="bg2">
                    <a:lumMod val="50000"/>
                  </a:schemeClr>
                </a:solidFill>
                <a:latin typeface="Arial" panose="020B0604020202020204" pitchFamily="34" charset="0"/>
                <a:cs typeface="Arial" panose="020B0604020202020204" pitchFamily="34" charset="0"/>
              </a:rPr>
              <a:t>2014 Vintage Bottled 2015</a:t>
            </a:r>
          </a:p>
        </p:txBody>
      </p:sp>
      <p:sp>
        <p:nvSpPr>
          <p:cNvPr id="6" name="Rectangle 5">
            <a:extLst>
              <a:ext uri="{FF2B5EF4-FFF2-40B4-BE49-F238E27FC236}">
                <a16:creationId xmlns:a16="http://schemas.microsoft.com/office/drawing/2014/main" id="{080F1CA0-0A8C-9D40-BBDD-77D84BFDD8AB}"/>
              </a:ext>
            </a:extLst>
          </p:cNvPr>
          <p:cNvSpPr/>
          <p:nvPr/>
        </p:nvSpPr>
        <p:spPr>
          <a:xfrm>
            <a:off x="4756621" y="4013157"/>
            <a:ext cx="2700094" cy="416011"/>
          </a:xfrm>
          <a:prstGeom prst="rect">
            <a:avLst/>
          </a:prstGeom>
        </p:spPr>
        <p:txBody>
          <a:bodyPr wrap="square">
            <a:spAutoFit/>
          </a:bodyPr>
          <a:lstStyle/>
          <a:p>
            <a:pPr>
              <a:lnSpc>
                <a:spcPct val="150000"/>
              </a:lnSpc>
              <a:spcAft>
                <a:spcPts val="1200"/>
              </a:spcAft>
            </a:pPr>
            <a:r>
              <a:rPr lang="en-AU" sz="1600" dirty="0">
                <a:ln w="12700">
                  <a:noFill/>
                  <a:prstDash val="solid"/>
                </a:ln>
                <a:solidFill>
                  <a:schemeClr val="bg2">
                    <a:lumMod val="50000"/>
                  </a:schemeClr>
                </a:solidFill>
                <a:latin typeface="Arial" panose="020B0604020202020204" pitchFamily="34" charset="0"/>
                <a:cs typeface="Arial" panose="020B0604020202020204" pitchFamily="34" charset="0"/>
              </a:rPr>
              <a:t>2014 Vintage Bottled 2016</a:t>
            </a:r>
          </a:p>
        </p:txBody>
      </p:sp>
      <p:pic>
        <p:nvPicPr>
          <p:cNvPr id="7" name="Picture 6">
            <a:extLst>
              <a:ext uri="{FF2B5EF4-FFF2-40B4-BE49-F238E27FC236}">
                <a16:creationId xmlns:a16="http://schemas.microsoft.com/office/drawing/2014/main" id="{8B1C6449-0DE1-154B-BF72-1A26A574B6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522"/>
          <a:stretch/>
        </p:blipFill>
        <p:spPr>
          <a:xfrm>
            <a:off x="1120346" y="954574"/>
            <a:ext cx="3070655" cy="3028819"/>
          </a:xfrm>
          <a:prstGeom prst="rect">
            <a:avLst/>
          </a:prstGeom>
        </p:spPr>
      </p:pic>
      <p:pic>
        <p:nvPicPr>
          <p:cNvPr id="9" name="Picture 8">
            <a:extLst>
              <a:ext uri="{FF2B5EF4-FFF2-40B4-BE49-F238E27FC236}">
                <a16:creationId xmlns:a16="http://schemas.microsoft.com/office/drawing/2014/main" id="{4484D0C0-CC61-6641-B4C2-E05646AC341E}"/>
              </a:ext>
            </a:extLst>
          </p:cNvPr>
          <p:cNvPicPr>
            <a:picLocks noChangeAspect="1"/>
          </p:cNvPicPr>
          <p:nvPr/>
        </p:nvPicPr>
        <p:blipFill rotWithShape="1">
          <a:blip r:embed="rId4">
            <a:extLst>
              <a:ext uri="{28A0092B-C50C-407E-A947-70E740481C1C}">
                <a14:useLocalDpi xmlns:a14="http://schemas.microsoft.com/office/drawing/2010/main" val="0"/>
              </a:ext>
            </a:extLst>
          </a:blip>
          <a:srcRect r="26086"/>
          <a:stretch/>
        </p:blipFill>
        <p:spPr>
          <a:xfrm>
            <a:off x="4446836" y="954574"/>
            <a:ext cx="3361454" cy="3028819"/>
          </a:xfrm>
          <a:prstGeom prst="rect">
            <a:avLst/>
          </a:prstGeom>
        </p:spPr>
      </p:pic>
    </p:spTree>
    <p:extLst>
      <p:ext uri="{BB962C8B-B14F-4D97-AF65-F5344CB8AC3E}">
        <p14:creationId xmlns:p14="http://schemas.microsoft.com/office/powerpoint/2010/main" val="3028531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C6A02B6-D604-3B42-A9CD-5EBEA37A30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9858" y="174171"/>
            <a:ext cx="3532339" cy="4528458"/>
          </a:xfrm>
          <a:prstGeom prst="rect">
            <a:avLst/>
          </a:prstGeom>
        </p:spPr>
      </p:pic>
      <p:sp>
        <p:nvSpPr>
          <p:cNvPr id="10" name="TextBox 9">
            <a:extLst>
              <a:ext uri="{FF2B5EF4-FFF2-40B4-BE49-F238E27FC236}">
                <a16:creationId xmlns:a16="http://schemas.microsoft.com/office/drawing/2014/main" id="{526554C5-044D-E849-A39B-ED185FE884F8}"/>
              </a:ext>
            </a:extLst>
          </p:cNvPr>
          <p:cNvSpPr txBox="1"/>
          <p:nvPr/>
        </p:nvSpPr>
        <p:spPr>
          <a:xfrm>
            <a:off x="1066364" y="174171"/>
            <a:ext cx="2166693" cy="4369786"/>
          </a:xfrm>
          <a:prstGeom prst="rect">
            <a:avLst/>
          </a:prstGeom>
          <a:noFill/>
        </p:spPr>
        <p:txBody>
          <a:bodyPr wrap="square" rtlCol="0">
            <a:spAutoFit/>
          </a:bodyPr>
          <a:lstStyle/>
          <a:p>
            <a:pPr algn="r">
              <a:lnSpc>
                <a:spcPct val="150000"/>
              </a:lnSpc>
            </a:pPr>
            <a:r>
              <a:rPr lang="en-US" sz="3800" b="1" dirty="0">
                <a:solidFill>
                  <a:srgbClr val="0070C0"/>
                </a:solidFill>
                <a:latin typeface="Arial" panose="020B0604020202020204" pitchFamily="34" charset="0"/>
                <a:cs typeface="Arial" panose="020B0604020202020204" pitchFamily="34" charset="0"/>
              </a:rPr>
              <a:t>WHERE</a:t>
            </a:r>
          </a:p>
          <a:p>
            <a:pPr algn="r">
              <a:lnSpc>
                <a:spcPct val="150000"/>
              </a:lnSpc>
            </a:pPr>
            <a:r>
              <a:rPr lang="en-US" sz="3800" b="1" dirty="0">
                <a:solidFill>
                  <a:srgbClr val="0070C0"/>
                </a:solidFill>
                <a:latin typeface="Arial" panose="020B0604020202020204" pitchFamily="34" charset="0"/>
                <a:cs typeface="Arial" panose="020B0604020202020204" pitchFamily="34" charset="0"/>
              </a:rPr>
              <a:t>ARE</a:t>
            </a:r>
          </a:p>
          <a:p>
            <a:pPr algn="r">
              <a:lnSpc>
                <a:spcPct val="150000"/>
              </a:lnSpc>
            </a:pPr>
            <a:r>
              <a:rPr lang="en-US" sz="3800" b="1" dirty="0">
                <a:solidFill>
                  <a:srgbClr val="0070C0"/>
                </a:solidFill>
                <a:latin typeface="Arial" panose="020B0604020202020204" pitchFamily="34" charset="0"/>
                <a:cs typeface="Arial" panose="020B0604020202020204" pitchFamily="34" charset="0"/>
              </a:rPr>
              <a:t>WE</a:t>
            </a:r>
          </a:p>
          <a:p>
            <a:pPr algn="r">
              <a:lnSpc>
                <a:spcPct val="150000"/>
              </a:lnSpc>
            </a:pPr>
            <a:r>
              <a:rPr lang="en-US" sz="3800" b="1" dirty="0">
                <a:solidFill>
                  <a:srgbClr val="0070C0"/>
                </a:solidFill>
                <a:latin typeface="Arial" panose="020B0604020202020204" pitchFamily="34" charset="0"/>
                <a:cs typeface="Arial" panose="020B0604020202020204" pitchFamily="34" charset="0"/>
              </a:rPr>
              <a:t>AT</a:t>
            </a:r>
          </a:p>
          <a:p>
            <a:pPr algn="r">
              <a:lnSpc>
                <a:spcPct val="150000"/>
              </a:lnSpc>
            </a:pPr>
            <a:r>
              <a:rPr lang="en-US" sz="3800" b="1" dirty="0">
                <a:solidFill>
                  <a:srgbClr val="0070C0"/>
                </a:solidFill>
                <a:latin typeface="Arial" panose="020B0604020202020204" pitchFamily="34" charset="0"/>
                <a:cs typeface="Arial" panose="020B0604020202020204" pitchFamily="34" charset="0"/>
              </a:rPr>
              <a:t>NOW?</a:t>
            </a:r>
            <a:endParaRPr lang="en-US" sz="3800"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7984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32185" y="127039"/>
            <a:ext cx="5996426" cy="276999"/>
          </a:xfrm>
          <a:prstGeom prst="rect">
            <a:avLst/>
          </a:prstGeom>
          <a:noFill/>
        </p:spPr>
        <p:txBody>
          <a:bodyPr wrap="square" lIns="0" tIns="0" rIns="0" bIns="0">
            <a:spAutoFit/>
          </a:bodyPr>
          <a:lstStyle/>
          <a:p>
            <a:r>
              <a:rPr lang="en-US" dirty="0">
                <a:ln w="12700">
                  <a:noFill/>
                  <a:prstDash val="solid"/>
                </a:ln>
                <a:solidFill>
                  <a:srgbClr val="0070C0"/>
                </a:solidFill>
                <a:latin typeface="Arial" panose="020B0604020202020204" pitchFamily="34" charset="0"/>
                <a:cs typeface="Arial" panose="020B0604020202020204" pitchFamily="34" charset="0"/>
              </a:rPr>
              <a:t>2016 RECORDED NON CONFORMANCES</a:t>
            </a:r>
          </a:p>
        </p:txBody>
      </p:sp>
      <p:pic>
        <p:nvPicPr>
          <p:cNvPr id="2" name="2016 Graph with photo elements-carton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3788" y="639617"/>
            <a:ext cx="5711411" cy="3212669"/>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154215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25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F3A10-966A-4CA0-841C-8D8009A0D292}"/>
              </a:ext>
            </a:extLst>
          </p:cNvPr>
          <p:cNvSpPr>
            <a:spLocks noGrp="1"/>
          </p:cNvSpPr>
          <p:nvPr>
            <p:ph type="title"/>
          </p:nvPr>
        </p:nvSpPr>
        <p:spPr>
          <a:xfrm>
            <a:off x="628650" y="273844"/>
            <a:ext cx="7886700" cy="640556"/>
          </a:xfrm>
        </p:spPr>
        <p:txBody>
          <a:bodyPr>
            <a:normAutofit/>
          </a:bodyPr>
          <a:lstStyle/>
          <a:p>
            <a:r>
              <a:rPr lang="en-AU" sz="1800" b="1" dirty="0">
                <a:solidFill>
                  <a:srgbClr val="0070C0"/>
                </a:solidFill>
                <a:latin typeface="Arial" panose="020B0604020202020204" pitchFamily="34" charset="0"/>
                <a:cs typeface="Arial" panose="020B0604020202020204" pitchFamily="34" charset="0"/>
              </a:rPr>
              <a:t>2017 RECORDED NON CONFORMANCES</a:t>
            </a:r>
          </a:p>
        </p:txBody>
      </p:sp>
      <p:sp>
        <p:nvSpPr>
          <p:cNvPr id="3" name="Content Placeholder 2">
            <a:extLst>
              <a:ext uri="{FF2B5EF4-FFF2-40B4-BE49-F238E27FC236}">
                <a16:creationId xmlns:a16="http://schemas.microsoft.com/office/drawing/2014/main" id="{51EC76EA-6BFA-4ABF-B5D1-6E2ADFBDF27C}"/>
              </a:ext>
            </a:extLst>
          </p:cNvPr>
          <p:cNvSpPr>
            <a:spLocks noGrp="1"/>
          </p:cNvSpPr>
          <p:nvPr>
            <p:ph idx="1"/>
          </p:nvPr>
        </p:nvSpPr>
        <p:spPr/>
        <p:txBody>
          <a:bodyPr>
            <a:normAutofit fontScale="92500"/>
          </a:bodyPr>
          <a:lstStyle/>
          <a:p>
            <a:pPr>
              <a:spcBef>
                <a:spcPts val="0"/>
              </a:spcBef>
              <a:spcAft>
                <a:spcPts val="600"/>
              </a:spcAft>
            </a:pPr>
            <a:r>
              <a:rPr lang="en-US" altLang="en-US" sz="1900" dirty="0">
                <a:solidFill>
                  <a:schemeClr val="bg2">
                    <a:lumMod val="50000"/>
                  </a:schemeClr>
                </a:solidFill>
                <a:latin typeface="Arial" panose="020B0604020202020204" pitchFamily="34" charset="0"/>
                <a:cs typeface="Arial" panose="020B0604020202020204" pitchFamily="34" charset="0"/>
              </a:rPr>
              <a:t>2017 saw a decrease  in non conformances including a dramatic drop in non-conformances related to glass. This is mainly due to a drop in contamination events such as wet pallets and </a:t>
            </a:r>
            <a:r>
              <a:rPr lang="en-US" altLang="en-US" sz="1900" dirty="0" err="1">
                <a:solidFill>
                  <a:schemeClr val="bg2">
                    <a:lumMod val="50000"/>
                  </a:schemeClr>
                </a:solidFill>
                <a:latin typeface="Arial" panose="020B0604020202020204" pitchFamily="34" charset="0"/>
                <a:cs typeface="Arial" panose="020B0604020202020204" pitchFamily="34" charset="0"/>
              </a:rPr>
              <a:t>mould</a:t>
            </a:r>
            <a:r>
              <a:rPr lang="en-US" altLang="en-US" sz="1900" dirty="0">
                <a:solidFill>
                  <a:schemeClr val="bg2">
                    <a:lumMod val="50000"/>
                  </a:schemeClr>
                </a:solidFill>
                <a:latin typeface="Arial" panose="020B0604020202020204" pitchFamily="34" charset="0"/>
                <a:cs typeface="Arial" panose="020B0604020202020204" pitchFamily="34" charset="0"/>
              </a:rPr>
              <a:t>. </a:t>
            </a:r>
          </a:p>
          <a:p>
            <a:pPr>
              <a:spcBef>
                <a:spcPts val="0"/>
              </a:spcBef>
              <a:spcAft>
                <a:spcPts val="600"/>
              </a:spcAft>
            </a:pPr>
            <a:r>
              <a:rPr lang="en-US" altLang="en-US" sz="1900" dirty="0">
                <a:solidFill>
                  <a:schemeClr val="bg2">
                    <a:lumMod val="50000"/>
                  </a:schemeClr>
                </a:solidFill>
                <a:latin typeface="Arial" panose="020B0604020202020204" pitchFamily="34" charset="0"/>
                <a:cs typeface="Arial" panose="020B0604020202020204" pitchFamily="34" charset="0"/>
              </a:rPr>
              <a:t>Label issues have fallen from 178 to 103 from 2016 to 2017. The bulk of the label issues are around manufacturing faults but design concerns are still being raised, so we still have a little way to go with communicating our capabilities to the wider industry. (Main issue with design is size/bottle compatibility and a lack of varnish free areas on neck labels).</a:t>
            </a:r>
          </a:p>
          <a:p>
            <a:pPr>
              <a:spcBef>
                <a:spcPts val="0"/>
              </a:spcBef>
              <a:spcAft>
                <a:spcPts val="600"/>
              </a:spcAft>
            </a:pPr>
            <a:r>
              <a:rPr lang="en-US" altLang="en-US" sz="1900" dirty="0">
                <a:solidFill>
                  <a:schemeClr val="bg2">
                    <a:lumMod val="50000"/>
                  </a:schemeClr>
                </a:solidFill>
                <a:latin typeface="Arial" panose="020B0604020202020204" pitchFamily="34" charset="0"/>
                <a:cs typeface="Arial" panose="020B0604020202020204" pitchFamily="34" charset="0"/>
              </a:rPr>
              <a:t>Cartons have only had an increase in issues by 5 NCRs. Cap issues have increased, this has mainly been driven by an increase in high torque issues, but slightly counteracted by a decrease in thread forming issues. </a:t>
            </a:r>
          </a:p>
          <a:p>
            <a:endParaRPr lang="en-AU" dirty="0"/>
          </a:p>
        </p:txBody>
      </p:sp>
    </p:spTree>
    <p:extLst>
      <p:ext uri="{BB962C8B-B14F-4D97-AF65-F5344CB8AC3E}">
        <p14:creationId xmlns:p14="http://schemas.microsoft.com/office/powerpoint/2010/main" val="2532223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ottle of beer on a table&#10;&#10;Description automatically generated">
            <a:extLst>
              <a:ext uri="{FF2B5EF4-FFF2-40B4-BE49-F238E27FC236}">
                <a16:creationId xmlns:a16="http://schemas.microsoft.com/office/drawing/2014/main" id="{391B50BE-3435-44A9-AFA8-850F61F2FADA}"/>
              </a:ext>
            </a:extLst>
          </p:cNvPr>
          <p:cNvPicPr>
            <a:picLocks noChangeAspect="1"/>
          </p:cNvPicPr>
          <p:nvPr/>
        </p:nvPicPr>
        <p:blipFill rotWithShape="1">
          <a:blip r:embed="rId3"/>
          <a:srcRect t="26244" b="31569"/>
          <a:stretch/>
        </p:blipFill>
        <p:spPr>
          <a:xfrm>
            <a:off x="20" y="10"/>
            <a:ext cx="9143980" cy="5143490"/>
          </a:xfrm>
          <a:prstGeom prst="rect">
            <a:avLst/>
          </a:prstGeom>
        </p:spPr>
      </p:pic>
    </p:spTree>
    <p:extLst>
      <p:ext uri="{BB962C8B-B14F-4D97-AF65-F5344CB8AC3E}">
        <p14:creationId xmlns:p14="http://schemas.microsoft.com/office/powerpoint/2010/main" val="957792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bottle, green, sitting, food&#10;&#10;Description automatically generated">
            <a:extLst>
              <a:ext uri="{FF2B5EF4-FFF2-40B4-BE49-F238E27FC236}">
                <a16:creationId xmlns:a16="http://schemas.microsoft.com/office/drawing/2014/main" id="{F3A5E3C9-69DD-4515-9265-1E8925470B8E}"/>
              </a:ext>
            </a:extLst>
          </p:cNvPr>
          <p:cNvPicPr>
            <a:picLocks noChangeAspect="1"/>
          </p:cNvPicPr>
          <p:nvPr/>
        </p:nvPicPr>
        <p:blipFill rotWithShape="1">
          <a:blip r:embed="rId3"/>
          <a:srcRect t="22379" b="2621"/>
          <a:stretch/>
        </p:blipFill>
        <p:spPr>
          <a:xfrm>
            <a:off x="20" y="10"/>
            <a:ext cx="9143980" cy="5143490"/>
          </a:xfrm>
          <a:prstGeom prst="rect">
            <a:avLst/>
          </a:prstGeom>
        </p:spPr>
      </p:pic>
    </p:spTree>
    <p:extLst>
      <p:ext uri="{BB962C8B-B14F-4D97-AF65-F5344CB8AC3E}">
        <p14:creationId xmlns:p14="http://schemas.microsoft.com/office/powerpoint/2010/main" val="1656365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indoor, table, sitting, box&#10;&#10;Description automatically generated">
            <a:extLst>
              <a:ext uri="{FF2B5EF4-FFF2-40B4-BE49-F238E27FC236}">
                <a16:creationId xmlns:a16="http://schemas.microsoft.com/office/drawing/2014/main" id="{3A3CEA2D-D442-4F95-B482-38B390924DFC}"/>
              </a:ext>
            </a:extLst>
          </p:cNvPr>
          <p:cNvPicPr>
            <a:picLocks noChangeAspect="1"/>
          </p:cNvPicPr>
          <p:nvPr/>
        </p:nvPicPr>
        <p:blipFill rotWithShape="1">
          <a:blip r:embed="rId3"/>
          <a:srcRect t="7337" b="17663"/>
          <a:stretch/>
        </p:blipFill>
        <p:spPr>
          <a:xfrm>
            <a:off x="20" y="10"/>
            <a:ext cx="9143980" cy="5143490"/>
          </a:xfrm>
          <a:prstGeom prst="rect">
            <a:avLst/>
          </a:prstGeom>
        </p:spPr>
      </p:pic>
    </p:spTree>
    <p:extLst>
      <p:ext uri="{BB962C8B-B14F-4D97-AF65-F5344CB8AC3E}">
        <p14:creationId xmlns:p14="http://schemas.microsoft.com/office/powerpoint/2010/main" val="3422780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4085" y="298478"/>
            <a:ext cx="5135165" cy="553998"/>
          </a:xfrm>
          <a:prstGeom prst="rect">
            <a:avLst/>
          </a:prstGeom>
          <a:noFill/>
        </p:spPr>
        <p:txBody>
          <a:bodyPr wrap="square" lIns="0" tIns="0" rIns="0" bIns="0">
            <a:spAutoFit/>
          </a:bodyPr>
          <a:lstStyle/>
          <a:p>
            <a:r>
              <a:rPr lang="en-US" b="1" dirty="0">
                <a:ln w="12700">
                  <a:noFill/>
                  <a:prstDash val="solid"/>
                </a:ln>
                <a:solidFill>
                  <a:schemeClr val="accent1"/>
                </a:solidFill>
                <a:latin typeface="Arial" panose="020B0604020202020204" pitchFamily="34" charset="0"/>
                <a:cs typeface="Arial" panose="020B0604020202020204" pitchFamily="34" charset="0"/>
              </a:rPr>
              <a:t>LABEL ISSUE</a:t>
            </a:r>
          </a:p>
          <a:p>
            <a:endParaRPr lang="en-US" b="1" dirty="0">
              <a:ln w="12700">
                <a:noFill/>
                <a:prstDash val="solid"/>
              </a:ln>
              <a:solidFill>
                <a:schemeClr val="accent1"/>
              </a:solidFill>
              <a:latin typeface="Arial" panose="020B0604020202020204" pitchFamily="34" charset="0"/>
              <a:cs typeface="Arial" panose="020B0604020202020204" pitchFamily="34" charset="0"/>
            </a:endParaRPr>
          </a:p>
        </p:txBody>
      </p:sp>
      <p:sp>
        <p:nvSpPr>
          <p:cNvPr id="8" name="Rectangle 7"/>
          <p:cNvSpPr/>
          <p:nvPr/>
        </p:nvSpPr>
        <p:spPr>
          <a:xfrm>
            <a:off x="358377" y="1536015"/>
            <a:ext cx="5572670" cy="1461939"/>
          </a:xfrm>
          <a:prstGeom prst="rect">
            <a:avLst/>
          </a:prstGeom>
          <a:noFill/>
        </p:spPr>
        <p:txBody>
          <a:bodyPr wrap="square" lIns="0" tIns="0" rIns="0" bIns="0">
            <a:spAutoFit/>
          </a:bodyPr>
          <a:lstStyle/>
          <a:p>
            <a:pPr marL="271463" indent="-271463">
              <a:spcAft>
                <a:spcPts val="900"/>
              </a:spcAft>
              <a:buFont typeface="Arial" panose="020B0604020202020204" pitchFamily="34" charset="0"/>
              <a:buChar char="•"/>
            </a:pPr>
            <a:r>
              <a:rPr lang="en-AU" sz="1600" dirty="0">
                <a:solidFill>
                  <a:schemeClr val="bg2">
                    <a:lumMod val="50000"/>
                  </a:schemeClr>
                </a:solidFill>
                <a:latin typeface="Arial" panose="020B0604020202020204" pitchFamily="34" charset="0"/>
                <a:cs typeface="Arial" panose="020B0604020202020204" pitchFamily="34" charset="0"/>
              </a:rPr>
              <a:t>Front label outside WPA guidelines</a:t>
            </a:r>
          </a:p>
          <a:p>
            <a:pPr marL="271463" indent="-271463">
              <a:spcAft>
                <a:spcPts val="900"/>
              </a:spcAft>
              <a:buFont typeface="Arial" panose="020B0604020202020204" pitchFamily="34" charset="0"/>
              <a:buChar char="•"/>
            </a:pPr>
            <a:r>
              <a:rPr lang="en-AU" sz="1600" dirty="0">
                <a:solidFill>
                  <a:schemeClr val="bg2">
                    <a:lumMod val="50000"/>
                  </a:schemeClr>
                </a:solidFill>
                <a:latin typeface="Arial" panose="020B0604020202020204" pitchFamily="34" charset="0"/>
                <a:cs typeface="Arial" panose="020B0604020202020204" pitchFamily="34" charset="0"/>
              </a:rPr>
              <a:t>No issues during production </a:t>
            </a:r>
            <a:br>
              <a:rPr lang="en-AU" sz="1600" dirty="0">
                <a:solidFill>
                  <a:schemeClr val="bg2">
                    <a:lumMod val="50000"/>
                  </a:schemeClr>
                </a:solidFill>
                <a:latin typeface="Arial" panose="020B0604020202020204" pitchFamily="34" charset="0"/>
                <a:cs typeface="Arial" panose="020B0604020202020204" pitchFamily="34" charset="0"/>
              </a:rPr>
            </a:br>
            <a:r>
              <a:rPr lang="en-AU" sz="1600" dirty="0">
                <a:solidFill>
                  <a:schemeClr val="bg2">
                    <a:lumMod val="50000"/>
                  </a:schemeClr>
                </a:solidFill>
                <a:latin typeface="Arial" panose="020B0604020202020204" pitchFamily="34" charset="0"/>
                <a:cs typeface="Arial" panose="020B0604020202020204" pitchFamily="34" charset="0"/>
              </a:rPr>
              <a:t>- First off inspection saw no issues - lifting after production</a:t>
            </a:r>
          </a:p>
          <a:p>
            <a:pPr marL="271463" indent="-271463">
              <a:spcAft>
                <a:spcPts val="900"/>
              </a:spcAft>
              <a:buFont typeface="Arial" panose="020B0604020202020204" pitchFamily="34" charset="0"/>
              <a:buChar char="•"/>
            </a:pPr>
            <a:r>
              <a:rPr lang="en-AU" sz="1600" dirty="0">
                <a:solidFill>
                  <a:schemeClr val="bg2">
                    <a:lumMod val="50000"/>
                  </a:schemeClr>
                </a:solidFill>
                <a:latin typeface="Arial" panose="020B0604020202020204" pitchFamily="34" charset="0"/>
                <a:cs typeface="Arial" panose="020B0604020202020204" pitchFamily="34" charset="0"/>
              </a:rPr>
              <a:t>Approx. 17% fail rate</a:t>
            </a:r>
            <a:br>
              <a:rPr lang="en-AU" sz="1600" dirty="0">
                <a:solidFill>
                  <a:schemeClr val="bg2">
                    <a:lumMod val="50000"/>
                  </a:schemeClr>
                </a:solidFill>
                <a:latin typeface="Arial" panose="020B0604020202020204" pitchFamily="34" charset="0"/>
                <a:cs typeface="Arial" panose="020B0604020202020204" pitchFamily="34" charset="0"/>
              </a:rPr>
            </a:br>
            <a:r>
              <a:rPr lang="en-AU" sz="1600" dirty="0">
                <a:solidFill>
                  <a:schemeClr val="bg2">
                    <a:lumMod val="50000"/>
                  </a:schemeClr>
                </a:solidFill>
                <a:latin typeface="Arial" panose="020B0604020202020204" pitchFamily="34" charset="0"/>
                <a:cs typeface="Arial" panose="020B0604020202020204" pitchFamily="34" charset="0"/>
              </a:rPr>
              <a:t>2 production days, 3 shifts</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8218" t="16289" b="15950"/>
          <a:stretch/>
        </p:blipFill>
        <p:spPr>
          <a:xfrm>
            <a:off x="6832447" y="1374090"/>
            <a:ext cx="1953176" cy="2878282"/>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1381" t="24899" r="28193" b="19652"/>
          <a:stretch/>
        </p:blipFill>
        <p:spPr>
          <a:xfrm>
            <a:off x="6359237" y="852476"/>
            <a:ext cx="2426386" cy="39600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2965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ndoor, different, photo, various&#10;&#10;Description automatically generated">
            <a:extLst>
              <a:ext uri="{FF2B5EF4-FFF2-40B4-BE49-F238E27FC236}">
                <a16:creationId xmlns:a16="http://schemas.microsoft.com/office/drawing/2014/main" id="{2A32AD6F-7C44-441D-A4CE-C83DC9CCF0B1}"/>
              </a:ext>
            </a:extLst>
          </p:cNvPr>
          <p:cNvPicPr>
            <a:picLocks noChangeAspect="1"/>
          </p:cNvPicPr>
          <p:nvPr/>
        </p:nvPicPr>
        <p:blipFill rotWithShape="1">
          <a:blip r:embed="rId3"/>
          <a:srcRect t="35905" r="2" b="15018"/>
          <a:stretch/>
        </p:blipFill>
        <p:spPr>
          <a:xfrm>
            <a:off x="20" y="10"/>
            <a:ext cx="9143980" cy="5143490"/>
          </a:xfrm>
          <a:prstGeom prst="rect">
            <a:avLst/>
          </a:prstGeom>
        </p:spPr>
      </p:pic>
    </p:spTree>
    <p:extLst>
      <p:ext uri="{BB962C8B-B14F-4D97-AF65-F5344CB8AC3E}">
        <p14:creationId xmlns:p14="http://schemas.microsoft.com/office/powerpoint/2010/main" val="362267754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2643</Words>
  <Application>Microsoft Office PowerPoint</Application>
  <PresentationFormat>On-screen Show (16:9)</PresentationFormat>
  <Paragraphs>314</Paragraphs>
  <Slides>26</Slides>
  <Notes>26</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Frutiger LT Std 57 Cn</vt:lpstr>
      <vt:lpstr>Wingdings</vt:lpstr>
      <vt:lpstr>Office Theme</vt:lpstr>
      <vt:lpstr>PowerPoint Presentation</vt:lpstr>
      <vt:lpstr>PowerPoint Presentation</vt:lpstr>
      <vt:lpstr>PowerPoint Presentation</vt:lpstr>
      <vt:lpstr>2017 RECORDED NON CONFORMANCES</vt:lpstr>
      <vt:lpstr>PowerPoint Presentation</vt:lpstr>
      <vt:lpstr>PowerPoint Presentation</vt:lpstr>
      <vt:lpstr>PowerPoint Presentation</vt:lpstr>
      <vt:lpstr>PowerPoint Presentation</vt:lpstr>
      <vt:lpstr>PowerPoint Presentation</vt:lpstr>
      <vt:lpstr>PowerPoint Presentation</vt:lpstr>
      <vt:lpstr>The culprit – sparkling stopper style with 4 plastic legs inside silicon seal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Rennie, Jan</dc:creator>
  <cp:lastModifiedBy>Rennie, Jan</cp:lastModifiedBy>
  <cp:revision>11</cp:revision>
  <dcterms:created xsi:type="dcterms:W3CDTF">2019-11-15T12:02:05Z</dcterms:created>
  <dcterms:modified xsi:type="dcterms:W3CDTF">2019-11-27T06:24:47Z</dcterms:modified>
</cp:coreProperties>
</file>